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353" r:id="rId2"/>
    <p:sldId id="409" r:id="rId3"/>
    <p:sldId id="411" r:id="rId4"/>
    <p:sldId id="410" r:id="rId5"/>
    <p:sldId id="423" r:id="rId6"/>
    <p:sldId id="422" r:id="rId7"/>
    <p:sldId id="444" r:id="rId8"/>
    <p:sldId id="414" r:id="rId9"/>
    <p:sldId id="415" r:id="rId10"/>
    <p:sldId id="442" r:id="rId11"/>
    <p:sldId id="443" r:id="rId12"/>
    <p:sldId id="417" r:id="rId13"/>
    <p:sldId id="418" r:id="rId1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Nexus vs LeSS" id="{E7D5F5AF-94CE-484F-9A70-B4511CF22925}">
          <p14:sldIdLst>
            <p14:sldId id="353"/>
            <p14:sldId id="409"/>
            <p14:sldId id="411"/>
            <p14:sldId id="410"/>
            <p14:sldId id="423"/>
            <p14:sldId id="422"/>
            <p14:sldId id="444"/>
            <p14:sldId id="414"/>
            <p14:sldId id="415"/>
            <p14:sldId id="442"/>
            <p14:sldId id="443"/>
            <p14:sldId id="417"/>
            <p14:sldId id="4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11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16DA210-FB5B-4158-B5E0-FEB733F419BA}" styleName="スタイル (淡色)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ABFCF23-3B69-468F-B69F-88F6DE6A72F2}" styleName="中間スタイル 1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52"/>
    <p:restoredTop sz="86409"/>
  </p:normalViewPr>
  <p:slideViewPr>
    <p:cSldViewPr snapToGrid="0" snapToObjects="1">
      <p:cViewPr varScale="1">
        <p:scale>
          <a:sx n="79" d="100"/>
          <a:sy n="79" d="100"/>
        </p:scale>
        <p:origin x="200" y="280"/>
      </p:cViewPr>
      <p:guideLst/>
    </p:cSldViewPr>
  </p:slideViewPr>
  <p:outlineViewPr>
    <p:cViewPr>
      <p:scale>
        <a:sx n="33" d="100"/>
        <a:sy n="33" d="100"/>
      </p:scale>
      <p:origin x="0" y="-24352"/>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4A6F54-2CFD-AA43-9FB9-DEB9D5B8D4A5}" type="datetimeFigureOut">
              <a:rPr kumimoji="1" lang="ja-JP" altLang="en-US" smtClean="0"/>
              <a:t>2016/1/17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3CEA90-CD97-8041-9008-017D1B3FBB2D}" type="slidenum">
              <a:rPr kumimoji="1" lang="ja-JP" altLang="en-US" smtClean="0"/>
              <a:t>‹#›</a:t>
            </a:fld>
            <a:endParaRPr kumimoji="1" lang="ja-JP" altLang="en-US"/>
          </a:p>
        </p:txBody>
      </p:sp>
    </p:spTree>
    <p:extLst>
      <p:ext uri="{BB962C8B-B14F-4D97-AF65-F5344CB8AC3E}">
        <p14:creationId xmlns:p14="http://schemas.microsoft.com/office/powerpoint/2010/main" val="173003777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1</a:t>
            </a:fld>
            <a:endParaRPr kumimoji="1" lang="ja-JP" altLang="en-US"/>
          </a:p>
        </p:txBody>
      </p:sp>
    </p:spTree>
    <p:extLst>
      <p:ext uri="{BB962C8B-B14F-4D97-AF65-F5344CB8AC3E}">
        <p14:creationId xmlns:p14="http://schemas.microsoft.com/office/powerpoint/2010/main" val="443758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355" y="2130850"/>
            <a:ext cx="7773293" cy="1470049"/>
          </a:xfrm>
        </p:spPr>
        <p:txBody>
          <a:bodyPr/>
          <a:lstStyle>
            <a:lvl1pPr algn="ctr">
              <a:defRPr sz="4400"/>
            </a:lvl1pPr>
          </a:lstStyle>
          <a:p>
            <a:r>
              <a:rPr lang="ja-JP" altLang="en-US" smtClean="0"/>
              <a:t>マスター タイトルの書式設定</a:t>
            </a:r>
            <a:endParaRPr lang="ja-JP" altLang="en-US" dirty="0"/>
          </a:p>
        </p:txBody>
      </p:sp>
      <p:sp>
        <p:nvSpPr>
          <p:cNvPr id="3" name="サブタイトル 2"/>
          <p:cNvSpPr>
            <a:spLocks noGrp="1"/>
          </p:cNvSpPr>
          <p:nvPr>
            <p:ph type="subTitle" idx="1"/>
          </p:nvPr>
        </p:nvSpPr>
        <p:spPr>
          <a:xfrm>
            <a:off x="1371825" y="3886649"/>
            <a:ext cx="6400354" cy="1752451"/>
          </a:xfrm>
          <a:prstGeom prst="rect">
            <a:avLst/>
          </a:prstGeom>
        </p:spPr>
        <p:txBody>
          <a:bodyPr vert="horz" lIns="64291" tIns="32146" rIns="64291" bIns="32146"/>
          <a:lstStyle>
            <a:lvl1pPr marL="0" indent="0" algn="ctr">
              <a:buNone/>
              <a:defRPr>
                <a:solidFill>
                  <a:schemeClr val="tx1">
                    <a:lumMod val="75000"/>
                    <a:lumOff val="25000"/>
                  </a:schemeClr>
                </a:solidFill>
                <a:latin typeface="メイリオ" panose="020B0604030504040204" pitchFamily="50" charset="-128"/>
                <a:ea typeface="メイリオ" panose="020B0604030504040204" pitchFamily="50" charset="-128"/>
                <a:cs typeface="メイリオ" panose="020B0604030504040204" pitchFamily="50" charset="-128"/>
              </a:defRPr>
            </a:lvl1pPr>
            <a:lvl2pPr marL="241093" indent="0" algn="ctr">
              <a:buNone/>
              <a:defRPr/>
            </a:lvl2pPr>
            <a:lvl3pPr marL="482186" indent="0" algn="ctr">
              <a:buNone/>
              <a:defRPr/>
            </a:lvl3pPr>
            <a:lvl4pPr marL="723279" indent="0" algn="ctr">
              <a:buNone/>
              <a:defRPr/>
            </a:lvl4pPr>
            <a:lvl5pPr marL="964372" indent="0" algn="ctr">
              <a:buNone/>
              <a:defRPr/>
            </a:lvl5pPr>
            <a:lvl6pPr marL="1205465" indent="0" algn="ctr">
              <a:buNone/>
              <a:defRPr/>
            </a:lvl6pPr>
            <a:lvl7pPr marL="1446558" indent="0" algn="ctr">
              <a:buNone/>
              <a:defRPr/>
            </a:lvl7pPr>
            <a:lvl8pPr marL="1687651" indent="0" algn="ctr">
              <a:buNone/>
              <a:defRPr/>
            </a:lvl8pPr>
            <a:lvl9pPr marL="1928744" indent="0" algn="ctr">
              <a:buNone/>
              <a:defRPr/>
            </a:lvl9pPr>
          </a:lstStyle>
          <a:p>
            <a:r>
              <a:rPr lang="ja-JP" altLang="en-US" smtClean="0"/>
              <a:t>マスター サブタイトルの書式設定</a:t>
            </a:r>
            <a:endParaRPr lang="ja-JP" altLang="en-US" dirty="0"/>
          </a:p>
        </p:txBody>
      </p:sp>
    </p:spTree>
    <p:extLst>
      <p:ext uri="{BB962C8B-B14F-4D97-AF65-F5344CB8AC3E}">
        <p14:creationId xmlns:p14="http://schemas.microsoft.com/office/powerpoint/2010/main" val="637321649"/>
      </p:ext>
    </p:extLst>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651875" cy="991043"/>
          </a:xfrm>
        </p:spPr>
        <p:txBody>
          <a:bodyPr/>
          <a:lstStyle>
            <a:lvl1pPr>
              <a:defRPr sz="4800">
                <a:latin typeface="HGMaruGothicMPRO" charset="-128"/>
                <a:ea typeface="HGMaruGothicMPRO" charset="-128"/>
                <a:cs typeface="HGMaruGothicMPRO" charset="-128"/>
              </a:defRPr>
            </a:lvl1pPr>
          </a:lstStyle>
          <a:p>
            <a:r>
              <a:rPr lang="ja-JP" altLang="en-US" dirty="0" smtClean="0"/>
              <a:t>マスター タイトルの書式設定</a:t>
            </a:r>
            <a:endParaRPr lang="ja-JP" altLang="en-US" dirty="0"/>
          </a:p>
        </p:txBody>
      </p:sp>
      <p:sp>
        <p:nvSpPr>
          <p:cNvPr id="3" name="コンテンツ プレースホルダー 2"/>
          <p:cNvSpPr>
            <a:spLocks noGrp="1"/>
          </p:cNvSpPr>
          <p:nvPr>
            <p:ph idx="1"/>
          </p:nvPr>
        </p:nvSpPr>
        <p:spPr>
          <a:xfrm>
            <a:off x="237509" y="1227550"/>
            <a:ext cx="8652159" cy="5356129"/>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3600">
                <a:latin typeface="HGMaruGothicMPRO" charset="-128"/>
                <a:ea typeface="HGMaruGothicMPRO" charset="-128"/>
                <a:cs typeface="HGMaruGothicMPRO" charset="-128"/>
              </a:defRPr>
            </a:lvl1pPr>
            <a:lvl2pPr marL="447675" indent="-211138">
              <a:spcBef>
                <a:spcPts val="300"/>
              </a:spcBef>
              <a:buSzPct val="80000"/>
              <a:buFont typeface="Arial" charset="0"/>
              <a:buChar char="•"/>
              <a:tabLst/>
              <a:defRPr sz="3200">
                <a:latin typeface="HGMaruGothicMPRO" charset="-128"/>
                <a:ea typeface="HGMaruGothicMPRO" charset="-128"/>
                <a:cs typeface="HGMaruGothicMPRO" charset="-128"/>
              </a:defRPr>
            </a:lvl2pPr>
            <a:lvl3pPr marL="720725" indent="-198438">
              <a:spcBef>
                <a:spcPts val="0"/>
              </a:spcBef>
              <a:buSzPct val="80000"/>
              <a:buFont typeface="Arial" charset="0"/>
              <a:buChar char="•"/>
              <a:tabLst/>
              <a:defRPr sz="3200">
                <a:latin typeface="HGMaruGothicMPRO" charset="-128"/>
                <a:ea typeface="HGMaruGothicMPRO" charset="-128"/>
                <a:cs typeface="HGMaruGothicMPRO" charset="-128"/>
              </a:defRPr>
            </a:lvl3pPr>
            <a:lvl4pPr marL="933450" indent="-223838">
              <a:spcBef>
                <a:spcPts val="0"/>
              </a:spcBef>
              <a:buSzPct val="100000"/>
              <a:buFont typeface="Arial" charset="0"/>
              <a:buChar char="•"/>
              <a:tabLst/>
              <a:defRPr sz="3200">
                <a:latin typeface="HGMaruGothicMPRO" charset="-128"/>
                <a:ea typeface="HGMaruGothicMPRO" charset="-128"/>
                <a:cs typeface="HGMaruGothicMPRO" charset="-128"/>
              </a:defRPr>
            </a:lvl4pPr>
            <a:lvl5pPr marL="1119188" indent="-223838">
              <a:spcBef>
                <a:spcPts val="0"/>
              </a:spcBef>
              <a:buSzPct val="100000"/>
              <a:buFont typeface="Arial" charset="0"/>
              <a:buChar char="•"/>
              <a:tabLst/>
              <a:defRPr sz="3200">
                <a:latin typeface="HGMaruGothicMPRO" charset="-128"/>
                <a:ea typeface="HGMaruGothicMPRO" charset="-128"/>
                <a:cs typeface="HGMaruGothicMPRO"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4"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1964007154"/>
      </p:ext>
    </p:extLst>
  </p:cSld>
  <p:clrMapOvr>
    <a:masterClrMapping/>
  </p:clrMapOv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atin typeface="HGMaruGothicMPRO" charset="-128"/>
                <a:ea typeface="HGMaruGothicMPRO" charset="-128"/>
                <a:cs typeface="HGMaruGothicMPRO" charset="-128"/>
              </a:defRPr>
            </a:lvl1pPr>
          </a:lstStyle>
          <a:p>
            <a:r>
              <a:rPr lang="ja-JP" altLang="en-US" dirty="0" smtClean="0"/>
              <a:t>マスター タイトルの書式設定</a:t>
            </a:r>
            <a:endParaRPr lang="ja-JP" altLang="en-US" dirty="0"/>
          </a:p>
        </p:txBody>
      </p:sp>
      <p:sp>
        <p:nvSpPr>
          <p:cNvPr id="3" name="コンテンツ プレースホルダー 2"/>
          <p:cNvSpPr>
            <a:spLocks noGrp="1"/>
          </p:cNvSpPr>
          <p:nvPr>
            <p:ph idx="1"/>
          </p:nvPr>
        </p:nvSpPr>
        <p:spPr>
          <a:xfrm>
            <a:off x="238126" y="1381077"/>
            <a:ext cx="4159866" cy="5183602"/>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2000">
                <a:latin typeface="メイリオ" panose="020B0604030504040204" pitchFamily="50" charset="-128"/>
                <a:ea typeface="メイリオ" panose="020B0604030504040204" pitchFamily="50" charset="-128"/>
                <a:cs typeface="メイリオ" panose="020B0604030504040204" pitchFamily="50" charset="-128"/>
              </a:defRPr>
            </a:lvl1pPr>
            <a:lvl2pPr marL="405000" indent="-221400">
              <a:spcBef>
                <a:spcPts val="30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2pPr>
            <a:lvl3pPr marL="540000" indent="-216000">
              <a:spcBef>
                <a:spcPts val="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3pPr>
            <a:lvl4pPr marL="6750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4pPr>
            <a:lvl5pPr marL="8397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5" name="コンテンツ プレースホルダー 2"/>
          <p:cNvSpPr>
            <a:spLocks noGrp="1"/>
          </p:cNvSpPr>
          <p:nvPr>
            <p:ph idx="10"/>
          </p:nvPr>
        </p:nvSpPr>
        <p:spPr>
          <a:xfrm>
            <a:off x="4730135" y="1381077"/>
            <a:ext cx="4159866" cy="5183602"/>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2000">
                <a:latin typeface="メイリオ" panose="020B0604030504040204" pitchFamily="50" charset="-128"/>
                <a:ea typeface="メイリオ" panose="020B0604030504040204" pitchFamily="50" charset="-128"/>
                <a:cs typeface="メイリオ" panose="020B0604030504040204" pitchFamily="50" charset="-128"/>
              </a:defRPr>
            </a:lvl1pPr>
            <a:lvl2pPr marL="405000" indent="-221400">
              <a:spcBef>
                <a:spcPts val="30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2pPr>
            <a:lvl3pPr marL="540000" indent="-216000">
              <a:spcBef>
                <a:spcPts val="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3pPr>
            <a:lvl4pPr marL="6750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4pPr>
            <a:lvl5pPr marL="8397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6" name="スライド番号プレースホルダー 1"/>
          <p:cNvSpPr>
            <a:spLocks noGrp="1"/>
          </p:cNvSpPr>
          <p:nvPr>
            <p:ph type="sldNum" sz="quarter" idx="11"/>
          </p:nvPr>
        </p:nvSpPr>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97099241"/>
      </p:ext>
    </p:extLst>
  </p:cSld>
  <p:clrMapOvr>
    <a:masterClrMapping/>
  </p:clrMapOv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190" y="4406803"/>
            <a:ext cx="7772176" cy="1361777"/>
          </a:xfrm>
        </p:spPr>
        <p:txBody>
          <a:bodyPr/>
          <a:lstStyle>
            <a:lvl1pPr algn="l">
              <a:defRPr sz="4400" b="0" cap="all">
                <a:latin typeface="HGPSoeiKakugothicUB" charset="-128"/>
                <a:ea typeface="HGPSoeiKakugothicUB" charset="-128"/>
                <a:cs typeface="HGPSoeiKakugothicUB" charset="-128"/>
              </a:defRPr>
            </a:lvl1pPr>
          </a:lstStyle>
          <a:p>
            <a:r>
              <a:rPr lang="ja-JP" altLang="en-US" dirty="0" smtClean="0"/>
              <a:t>マスター タイトルの書式設定</a:t>
            </a:r>
            <a:endParaRPr lang="ja-JP" altLang="en-US" dirty="0"/>
          </a:p>
        </p:txBody>
      </p:sp>
      <p:sp>
        <p:nvSpPr>
          <p:cNvPr id="3" name="テキスト プレースホルダー 2"/>
          <p:cNvSpPr>
            <a:spLocks noGrp="1"/>
          </p:cNvSpPr>
          <p:nvPr>
            <p:ph type="body" idx="1"/>
          </p:nvPr>
        </p:nvSpPr>
        <p:spPr>
          <a:xfrm>
            <a:off x="722190" y="2906613"/>
            <a:ext cx="7772176" cy="1500188"/>
          </a:xfrm>
          <a:prstGeom prst="rect">
            <a:avLst/>
          </a:prstGeom>
        </p:spPr>
        <p:txBody>
          <a:bodyPr vert="horz" lIns="64291" tIns="32146" rIns="64291" bIns="32146" anchor="b"/>
          <a:lstStyle>
            <a:lvl1pPr marL="0" indent="0">
              <a:buNone/>
              <a:defRPr sz="1600">
                <a:latin typeface="メイリオ" panose="020B0604030504040204" pitchFamily="50" charset="-128"/>
                <a:ea typeface="メイリオ" panose="020B0604030504040204" pitchFamily="50" charset="-128"/>
                <a:cs typeface="メイリオ" panose="020B0604030504040204" pitchFamily="50" charset="-128"/>
              </a:defRPr>
            </a:lvl1pPr>
            <a:lvl2pPr marL="241093" indent="0">
              <a:buNone/>
              <a:defRPr sz="975"/>
            </a:lvl2pPr>
            <a:lvl3pPr marL="482186" indent="0">
              <a:buNone/>
              <a:defRPr sz="825"/>
            </a:lvl3pPr>
            <a:lvl4pPr marL="723279" indent="0">
              <a:buNone/>
              <a:defRPr sz="750"/>
            </a:lvl4pPr>
            <a:lvl5pPr marL="964372" indent="0">
              <a:buNone/>
              <a:defRPr sz="750"/>
            </a:lvl5pPr>
            <a:lvl6pPr marL="1205465" indent="0">
              <a:buNone/>
              <a:defRPr sz="750"/>
            </a:lvl6pPr>
            <a:lvl7pPr marL="1446558" indent="0">
              <a:buNone/>
              <a:defRPr sz="750"/>
            </a:lvl7pPr>
            <a:lvl8pPr marL="1687651" indent="0">
              <a:buNone/>
              <a:defRPr sz="750"/>
            </a:lvl8pPr>
            <a:lvl9pPr marL="1928744" indent="0">
              <a:buNone/>
              <a:defRPr sz="750"/>
            </a:lvl9pPr>
          </a:lstStyle>
          <a:p>
            <a:pPr lvl="0"/>
            <a:r>
              <a:rPr lang="ja-JP" altLang="en-US" smtClean="0"/>
              <a:t>マスター テキストの書式設定</a:t>
            </a:r>
          </a:p>
        </p:txBody>
      </p:sp>
      <p:sp>
        <p:nvSpPr>
          <p:cNvPr id="4" name="スライド番号プレースホルダー 1"/>
          <p:cNvSpPr>
            <a:spLocks noGrp="1"/>
          </p:cNvSpPr>
          <p:nvPr>
            <p:ph type="sldNum" sz="quarter" idx="10"/>
          </p:nvPr>
        </p:nvSpPr>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2006855414"/>
      </p:ext>
    </p:extLst>
  </p:cSld>
  <p:clrMapOvr>
    <a:masterClrMapping/>
  </p:clrMapOv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マスター タイトルの書式設定</a:t>
            </a:r>
            <a:endParaRPr lang="ja-JP" altLang="en-US"/>
          </a:p>
        </p:txBody>
      </p:sp>
      <p:sp>
        <p:nvSpPr>
          <p:cNvPr id="3"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840783316"/>
      </p:ext>
    </p:extLst>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1_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0" y="2757949"/>
            <a:ext cx="9144000" cy="1091380"/>
          </a:xfrm>
        </p:spPr>
        <p:txBody>
          <a:bodyPr anchor="ctr"/>
          <a:lstStyle>
            <a:lvl1pPr algn="ctr">
              <a:defRPr sz="4800"/>
            </a:lvl1pPr>
          </a:lstStyle>
          <a:p>
            <a:r>
              <a:rPr lang="ja-JP" altLang="en-US" smtClean="0"/>
              <a:t>マスター タイトルの書式設定</a:t>
            </a:r>
            <a:endParaRPr lang="ja-JP" altLang="en-US"/>
          </a:p>
        </p:txBody>
      </p:sp>
      <p:sp>
        <p:nvSpPr>
          <p:cNvPr id="3"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602794752"/>
      </p:ext>
    </p:extLst>
  </p:cSld>
  <p:clrMapOvr>
    <a:masterClrMapping/>
  </p:clrMapOv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1491033965"/>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238126" y="179388"/>
            <a:ext cx="8651875" cy="10276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35717" tIns="35717" rIns="35717" bIns="35717" numCol="1" anchor="ctr" anchorCtr="0" compatLnSpc="1">
            <a:prstTxWarp prst="textNoShape">
              <a:avLst/>
            </a:prstTxWarp>
          </a:bodyPr>
          <a:lstStyle/>
          <a:p>
            <a:pPr lvl="0"/>
            <a:r>
              <a:rPr lang="ja-JP" altLang="en-US" dirty="0" smtClean="0">
                <a:sym typeface="ヒラギノ角ゴ Std W8" charset="0"/>
              </a:rPr>
              <a:t>マスター タイトルの書式設定</a:t>
            </a:r>
            <a:endParaRPr lang="en-US" altLang="ja-JP" dirty="0">
              <a:sym typeface="ヒラギノ角ゴ Std W8" charset="0"/>
            </a:endParaRPr>
          </a:p>
        </p:txBody>
      </p:sp>
      <p:sp>
        <p:nvSpPr>
          <p:cNvPr id="2" name="スライド番号プレースホルダー 1"/>
          <p:cNvSpPr>
            <a:spLocks noGrp="1"/>
          </p:cNvSpPr>
          <p:nvPr>
            <p:ph type="sldNum" sz="quarter" idx="4"/>
          </p:nvPr>
        </p:nvSpPr>
        <p:spPr>
          <a:xfrm>
            <a:off x="7010400" y="6478590"/>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B063A6D-2178-E54F-BD54-AD5F6E593537}" type="slidenum">
              <a:rPr kumimoji="1" lang="ja-JP" altLang="en-US" smtClean="0"/>
              <a:t>‹#›</a:t>
            </a:fld>
            <a:endParaRPr kumimoji="1" lang="ja-JP" altLang="en-US"/>
          </a:p>
        </p:txBody>
      </p:sp>
      <p:sp>
        <p:nvSpPr>
          <p:cNvPr id="6" name="Rectangle 2"/>
          <p:cNvSpPr>
            <a:spLocks/>
          </p:cNvSpPr>
          <p:nvPr userDrawn="1"/>
        </p:nvSpPr>
        <p:spPr bwMode="auto">
          <a:xfrm>
            <a:off x="238126" y="6661152"/>
            <a:ext cx="1187826" cy="150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altLang="ja-JP" sz="975" dirty="0">
                <a:solidFill>
                  <a:srgbClr val="7F7F7F"/>
                </a:solidFill>
              </a:rPr>
              <a:t>©</a:t>
            </a:r>
            <a:r>
              <a:rPr lang="en-US" altLang="ja-JP" sz="975" dirty="0" smtClean="0">
                <a:solidFill>
                  <a:srgbClr val="7F7F7F"/>
                </a:solidFill>
              </a:rPr>
              <a:t>2016 Kenji Morita</a:t>
            </a:r>
            <a:endParaRPr lang="en-US" altLang="ja-JP" sz="975" dirty="0">
              <a:solidFill>
                <a:srgbClr val="7F7F7F"/>
              </a:solidFill>
            </a:endParaRPr>
          </a:p>
        </p:txBody>
      </p:sp>
    </p:spTree>
    <p:extLst>
      <p:ext uri="{BB962C8B-B14F-4D97-AF65-F5344CB8AC3E}">
        <p14:creationId xmlns:p14="http://schemas.microsoft.com/office/powerpoint/2010/main" val="21467549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timing>
    <p:tnLst>
      <p:par>
        <p:cTn id="1" dur="indefinite" restart="never" nodeType="tmRoot"/>
      </p:par>
    </p:tnLst>
  </p:timing>
  <p:txStyles>
    <p:titleStyle>
      <a:lvl1pPr algn="l" rtl="0" eaLnBrk="1" fontAlgn="base" hangingPunct="1">
        <a:spcBef>
          <a:spcPct val="0"/>
        </a:spcBef>
        <a:spcAft>
          <a:spcPct val="0"/>
        </a:spcAft>
        <a:defRPr kumimoji="1" sz="4800" b="1">
          <a:solidFill>
            <a:schemeClr val="tx1"/>
          </a:solidFill>
          <a:latin typeface="HGMaruGothicMPRO" charset="-128"/>
          <a:ea typeface="HGMaruGothicMPRO" charset="-128"/>
          <a:cs typeface="HGMaruGothicMPRO" charset="-128"/>
          <a:sym typeface="ヒラギノ角ゴ Std W8" charset="0"/>
        </a:defRPr>
      </a:lvl1pPr>
      <a:lvl2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2pPr>
      <a:lvl3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3pPr>
      <a:lvl4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4pPr>
      <a:lvl5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5pPr>
      <a:lvl6pPr marL="241093"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6pPr>
      <a:lvl7pPr marL="482186"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7pPr>
      <a:lvl8pPr marL="723279"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8pPr>
      <a:lvl9pPr marL="964372"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9pPr>
    </p:titleStyle>
    <p:bodyStyle>
      <a:lvl1pPr marL="467916"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1pPr>
      <a:lvl2pPr marL="702469"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2pPr>
      <a:lvl3pPr marL="937022"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3pPr>
      <a:lvl4pPr marL="1171575"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4pPr>
      <a:lvl5pPr marL="1406129"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5pPr>
      <a:lvl6pPr marL="1647469"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6pPr>
      <a:lvl7pPr marL="1888562"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7pPr>
      <a:lvl8pPr marL="2129655"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8pPr>
      <a:lvl9pPr marL="2370748"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9pPr>
    </p:bodyStyle>
    <p:otherStyle>
      <a:defPPr>
        <a:defRPr lang="ja-JP"/>
      </a:defPPr>
      <a:lvl1pPr marL="0" algn="l" defTabSz="241093" rtl="0" eaLnBrk="1" latinLnBrk="0" hangingPunct="1">
        <a:defRPr kumimoji="1" sz="975" kern="1200">
          <a:solidFill>
            <a:schemeClr val="tx1"/>
          </a:solidFill>
          <a:latin typeface="+mn-lt"/>
          <a:ea typeface="+mn-ea"/>
          <a:cs typeface="+mn-cs"/>
        </a:defRPr>
      </a:lvl1pPr>
      <a:lvl2pPr marL="241093" algn="l" defTabSz="241093" rtl="0" eaLnBrk="1" latinLnBrk="0" hangingPunct="1">
        <a:defRPr kumimoji="1" sz="975" kern="1200">
          <a:solidFill>
            <a:schemeClr val="tx1"/>
          </a:solidFill>
          <a:latin typeface="+mn-lt"/>
          <a:ea typeface="+mn-ea"/>
          <a:cs typeface="+mn-cs"/>
        </a:defRPr>
      </a:lvl2pPr>
      <a:lvl3pPr marL="482186" algn="l" defTabSz="241093" rtl="0" eaLnBrk="1" latinLnBrk="0" hangingPunct="1">
        <a:defRPr kumimoji="1" sz="975" kern="1200">
          <a:solidFill>
            <a:schemeClr val="tx1"/>
          </a:solidFill>
          <a:latin typeface="+mn-lt"/>
          <a:ea typeface="+mn-ea"/>
          <a:cs typeface="+mn-cs"/>
        </a:defRPr>
      </a:lvl3pPr>
      <a:lvl4pPr marL="723279" algn="l" defTabSz="241093" rtl="0" eaLnBrk="1" latinLnBrk="0" hangingPunct="1">
        <a:defRPr kumimoji="1" sz="975" kern="1200">
          <a:solidFill>
            <a:schemeClr val="tx1"/>
          </a:solidFill>
          <a:latin typeface="+mn-lt"/>
          <a:ea typeface="+mn-ea"/>
          <a:cs typeface="+mn-cs"/>
        </a:defRPr>
      </a:lvl4pPr>
      <a:lvl5pPr marL="964372" algn="l" defTabSz="241093" rtl="0" eaLnBrk="1" latinLnBrk="0" hangingPunct="1">
        <a:defRPr kumimoji="1" sz="975" kern="1200">
          <a:solidFill>
            <a:schemeClr val="tx1"/>
          </a:solidFill>
          <a:latin typeface="+mn-lt"/>
          <a:ea typeface="+mn-ea"/>
          <a:cs typeface="+mn-cs"/>
        </a:defRPr>
      </a:lvl5pPr>
      <a:lvl6pPr marL="1205465" algn="l" defTabSz="241093" rtl="0" eaLnBrk="1" latinLnBrk="0" hangingPunct="1">
        <a:defRPr kumimoji="1" sz="975" kern="1200">
          <a:solidFill>
            <a:schemeClr val="tx1"/>
          </a:solidFill>
          <a:latin typeface="+mn-lt"/>
          <a:ea typeface="+mn-ea"/>
          <a:cs typeface="+mn-cs"/>
        </a:defRPr>
      </a:lvl6pPr>
      <a:lvl7pPr marL="1446558" algn="l" defTabSz="241093" rtl="0" eaLnBrk="1" latinLnBrk="0" hangingPunct="1">
        <a:defRPr kumimoji="1" sz="975" kern="1200">
          <a:solidFill>
            <a:schemeClr val="tx1"/>
          </a:solidFill>
          <a:latin typeface="+mn-lt"/>
          <a:ea typeface="+mn-ea"/>
          <a:cs typeface="+mn-cs"/>
        </a:defRPr>
      </a:lvl7pPr>
      <a:lvl8pPr marL="1687651" algn="l" defTabSz="241093" rtl="0" eaLnBrk="1" latinLnBrk="0" hangingPunct="1">
        <a:defRPr kumimoji="1" sz="975" kern="1200">
          <a:solidFill>
            <a:schemeClr val="tx1"/>
          </a:solidFill>
          <a:latin typeface="+mn-lt"/>
          <a:ea typeface="+mn-ea"/>
          <a:cs typeface="+mn-cs"/>
        </a:defRPr>
      </a:lvl8pPr>
      <a:lvl9pPr marL="1928744" algn="l" defTabSz="241093" rtl="0" eaLnBrk="1" latinLnBrk="0" hangingPunct="1">
        <a:defRPr kumimoji="1" sz="97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facebook.com/groups/ScaledScru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sz="4400" dirty="0" smtClean="0"/>
              <a:t>Nexus</a:t>
            </a:r>
            <a:r>
              <a:rPr lang="en-US" altLang="ja-JP" sz="4400" dirty="0"/>
              <a:t> </a:t>
            </a:r>
            <a:r>
              <a:rPr kumimoji="1" lang="ja-JP" altLang="en-US" sz="4400" dirty="0" smtClean="0"/>
              <a:t>と</a:t>
            </a:r>
            <a:r>
              <a:rPr kumimoji="1" lang="en-US" altLang="ja-JP" sz="4400" dirty="0" smtClean="0"/>
              <a:t> </a:t>
            </a:r>
            <a:r>
              <a:rPr kumimoji="1" lang="en-US" altLang="ja-JP" sz="4400" dirty="0" err="1" smtClean="0"/>
              <a:t>LeSS</a:t>
            </a:r>
            <a:r>
              <a:rPr kumimoji="1" lang="en-US" altLang="ja-JP" sz="4400" dirty="0" smtClean="0"/>
              <a:t> </a:t>
            </a:r>
            <a:r>
              <a:rPr lang="ja-JP" altLang="en-US" sz="4400" dirty="0" smtClean="0"/>
              <a:t>の</a:t>
            </a:r>
            <a:r>
              <a:rPr kumimoji="1" lang="ja-JP" altLang="en-US" sz="4400" dirty="0" smtClean="0"/>
              <a:t>比較</a:t>
            </a:r>
            <a:endParaRPr kumimoji="1" lang="ja-JP" altLang="en-US" sz="4400" dirty="0"/>
          </a:p>
        </p:txBody>
      </p:sp>
      <p:sp>
        <p:nvSpPr>
          <p:cNvPr id="3" name="サブタイトル 2"/>
          <p:cNvSpPr>
            <a:spLocks noGrp="1"/>
          </p:cNvSpPr>
          <p:nvPr>
            <p:ph type="subTitle" idx="1"/>
          </p:nvPr>
        </p:nvSpPr>
        <p:spPr>
          <a:xfrm>
            <a:off x="1143000" y="4153988"/>
            <a:ext cx="6858000" cy="1103811"/>
          </a:xfrm>
        </p:spPr>
        <p:txBody>
          <a:bodyPr/>
          <a:lstStyle/>
          <a:p>
            <a:r>
              <a:rPr kumimoji="1" lang="ja-JP" altLang="en-US" dirty="0" smtClean="0"/>
              <a:t>キヤノン株式会社　守田　憲司</a:t>
            </a:r>
            <a:endParaRPr kumimoji="1" lang="en-US" altLang="ja-JP" dirty="0" smtClean="0"/>
          </a:p>
          <a:p>
            <a:r>
              <a:rPr lang="ja-JP" altLang="en-US" dirty="0"/>
              <a:t>株式会社</a:t>
            </a:r>
            <a:r>
              <a:rPr lang="ja-JP" altLang="en-US" dirty="0" smtClean="0"/>
              <a:t>ガイアックス　木村　卓央</a:t>
            </a:r>
            <a:endParaRPr kumimoji="1" lang="ja-JP" altLang="en-US" dirty="0"/>
          </a:p>
        </p:txBody>
      </p:sp>
    </p:spTree>
    <p:extLst>
      <p:ext uri="{BB962C8B-B14F-4D97-AF65-F5344CB8AC3E}">
        <p14:creationId xmlns:p14="http://schemas.microsoft.com/office/powerpoint/2010/main" val="198918201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LeSS</a:t>
            </a:r>
            <a:r>
              <a:rPr lang="ja-JP" altLang="en-US" dirty="0" smtClean="0"/>
              <a:t>に有って</a:t>
            </a:r>
            <a:r>
              <a:rPr lang="en-US" altLang="ja-JP" dirty="0" smtClean="0"/>
              <a:t>Nexus</a:t>
            </a:r>
            <a:r>
              <a:rPr lang="ja-JP" altLang="en-US" dirty="0" smtClean="0"/>
              <a:t>に無い物</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マネージャーの役割への言及</a:t>
            </a:r>
            <a:endParaRPr lang="en-US" altLang="ja-JP" dirty="0" smtClean="0"/>
          </a:p>
          <a:p>
            <a:pPr marL="446088" indent="0">
              <a:buNone/>
            </a:pPr>
            <a:r>
              <a:rPr kumimoji="1" lang="ja-JP" altLang="en-US" dirty="0" smtClean="0"/>
              <a:t>「</a:t>
            </a:r>
            <a:r>
              <a:rPr lang="ja-JP" altLang="en-US" dirty="0"/>
              <a:t>中間管理職の役割は、全体を見て、素晴らしい製品を作れるよう組織の能力開発を行うことです。</a:t>
            </a:r>
            <a:r>
              <a:rPr kumimoji="1" lang="ja-JP" altLang="en-US" dirty="0" smtClean="0"/>
              <a:t>」</a:t>
            </a:r>
            <a:endParaRPr kumimoji="1" lang="en-US" altLang="ja-JP" dirty="0" smtClean="0"/>
          </a:p>
          <a:p>
            <a:pPr marL="446088" indent="0">
              <a:buNone/>
            </a:pPr>
            <a:endParaRPr kumimoji="1" lang="en-US" altLang="ja-JP" dirty="0" smtClean="0"/>
          </a:p>
          <a:p>
            <a:r>
              <a:rPr kumimoji="1" lang="ja-JP" altLang="en-US" dirty="0" smtClean="0"/>
              <a:t>ビジネスパーソンの役割への言及</a:t>
            </a:r>
            <a:endParaRPr kumimoji="1" lang="en-US" altLang="ja-JP" dirty="0" smtClean="0"/>
          </a:p>
          <a:p>
            <a:pPr marL="446088" indent="0">
              <a:buNone/>
            </a:pPr>
            <a:r>
              <a:rPr lang="ja-JP" altLang="en-US" dirty="0" smtClean="0"/>
              <a:t>「</a:t>
            </a:r>
            <a:r>
              <a:rPr lang="ja-JP" altLang="ja-JP" dirty="0" smtClean="0"/>
              <a:t>製品開発におけるプロダクトオーナーは、ビジネス側から来るべきです。</a:t>
            </a:r>
            <a:r>
              <a:rPr lang="ja-JP" altLang="en-US" dirty="0" smtClean="0"/>
              <a:t>」</a:t>
            </a:r>
            <a:r>
              <a:rPr lang="ja-JP" altLang="ja-JP" dirty="0" smtClean="0"/>
              <a:t> </a:t>
            </a:r>
            <a:endParaRPr kumimoji="1" lang="ja-JP" altLang="en-US" dirty="0"/>
          </a:p>
        </p:txBody>
      </p:sp>
    </p:spTree>
    <p:extLst>
      <p:ext uri="{BB962C8B-B14F-4D97-AF65-F5344CB8AC3E}">
        <p14:creationId xmlns:p14="http://schemas.microsoft.com/office/powerpoint/2010/main" val="1850135105"/>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に有って</a:t>
            </a:r>
            <a:r>
              <a:rPr kumimoji="1" lang="en-US" altLang="ja-JP" dirty="0" err="1" smtClean="0"/>
              <a:t>LeSS</a:t>
            </a:r>
            <a:r>
              <a:rPr kumimoji="1" lang="ja-JP" altLang="en-US" dirty="0" smtClean="0"/>
              <a:t>に無い物</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依存関係の最小化への強いこだわり</a:t>
            </a:r>
            <a:endParaRPr kumimoji="1" lang="en-US" altLang="ja-JP" dirty="0" smtClean="0"/>
          </a:p>
          <a:p>
            <a:pPr lvl="1"/>
            <a:r>
              <a:rPr lang="en-US" altLang="ja-JP" dirty="0"/>
              <a:t>10P</a:t>
            </a:r>
            <a:r>
              <a:rPr lang="ja-JP" altLang="en-US" dirty="0"/>
              <a:t>で「依存関係」という言葉が３５回！</a:t>
            </a:r>
            <a:endParaRPr lang="en-US" altLang="ja-JP" dirty="0"/>
          </a:p>
          <a:p>
            <a:pPr lvl="1"/>
            <a:r>
              <a:rPr lang="en-US" altLang="ja-JP" dirty="0" smtClean="0"/>
              <a:t>Nexus</a:t>
            </a:r>
            <a:r>
              <a:rPr lang="ja-JP" altLang="en-US" dirty="0" smtClean="0"/>
              <a:t>統合チーム</a:t>
            </a:r>
            <a:endParaRPr lang="en-US" altLang="ja-JP" dirty="0" smtClean="0"/>
          </a:p>
          <a:p>
            <a:pPr lvl="1"/>
            <a:r>
              <a:rPr lang="en-US" altLang="ja-JP" dirty="0" smtClean="0"/>
              <a:t>Nexus</a:t>
            </a:r>
            <a:r>
              <a:rPr lang="ja-JP" altLang="en-US" dirty="0" smtClean="0"/>
              <a:t>スプリントバックログ</a:t>
            </a:r>
            <a:endParaRPr lang="en-US" altLang="ja-JP" dirty="0" smtClean="0"/>
          </a:p>
          <a:p>
            <a:pPr lvl="1"/>
            <a:r>
              <a:rPr lang="ja-JP" altLang="en-US" dirty="0" smtClean="0"/>
              <a:t>毎日</a:t>
            </a:r>
            <a:r>
              <a:rPr lang="en-US" altLang="ja-JP" dirty="0" smtClean="0"/>
              <a:t>Nexus</a:t>
            </a:r>
            <a:r>
              <a:rPr lang="ja-JP" altLang="en-US" dirty="0" smtClean="0"/>
              <a:t>（代表者）デイリースクラム</a:t>
            </a:r>
            <a:endParaRPr lang="en-US" altLang="ja-JP" dirty="0" smtClean="0"/>
          </a:p>
          <a:p>
            <a:pPr lvl="1"/>
            <a:r>
              <a:rPr lang="ja-JP" altLang="en-US" dirty="0" smtClean="0"/>
              <a:t>３パートのレトロスペクティブ</a:t>
            </a:r>
            <a:endParaRPr lang="en-US" altLang="ja-JP" dirty="0"/>
          </a:p>
          <a:p>
            <a:pPr lvl="1"/>
            <a:r>
              <a:rPr kumimoji="1" lang="ja-JP" altLang="en-US" dirty="0" smtClean="0"/>
              <a:t>リファインメントの目的も依存関係最小化</a:t>
            </a:r>
            <a:endParaRPr kumimoji="1" lang="en-US" altLang="ja-JP" dirty="0" smtClean="0"/>
          </a:p>
          <a:p>
            <a:endParaRPr lang="en-US" altLang="ja-JP" dirty="0"/>
          </a:p>
          <a:p>
            <a:r>
              <a:rPr kumimoji="1" lang="ja-JP" altLang="en-US" dirty="0" smtClean="0"/>
              <a:t>最後は</a:t>
            </a:r>
            <a:r>
              <a:rPr kumimoji="1" lang="en-US" altLang="ja-JP" dirty="0" smtClean="0"/>
              <a:t>Nexus</a:t>
            </a:r>
            <a:r>
              <a:rPr kumimoji="1" lang="ja-JP" altLang="en-US" dirty="0" smtClean="0"/>
              <a:t>を解消？</a:t>
            </a:r>
            <a:endParaRPr kumimoji="1" lang="ja-JP" altLang="en-US" dirty="0"/>
          </a:p>
        </p:txBody>
      </p:sp>
    </p:spTree>
    <p:extLst>
      <p:ext uri="{BB962C8B-B14F-4D97-AF65-F5344CB8AC3E}">
        <p14:creationId xmlns:p14="http://schemas.microsoft.com/office/powerpoint/2010/main" val="243159561"/>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比較のまとめ</a:t>
            </a:r>
            <a:endParaRPr kumimoji="1" lang="ja-JP" altLang="en-US" dirty="0"/>
          </a:p>
        </p:txBody>
      </p:sp>
      <p:sp>
        <p:nvSpPr>
          <p:cNvPr id="3" name="コンテンツ プレースホルダー 2"/>
          <p:cNvSpPr>
            <a:spLocks noGrp="1"/>
          </p:cNvSpPr>
          <p:nvPr>
            <p:ph idx="1"/>
          </p:nvPr>
        </p:nvSpPr>
        <p:spPr/>
        <p:txBody>
          <a:bodyPr/>
          <a:lstStyle/>
          <a:p>
            <a:r>
              <a:rPr kumimoji="1" lang="en-US" altLang="ja-JP" sz="3200" dirty="0" smtClean="0"/>
              <a:t>Nexus</a:t>
            </a:r>
          </a:p>
          <a:p>
            <a:pPr lvl="1"/>
            <a:r>
              <a:rPr lang="ja-JP" altLang="en-US" sz="2800" dirty="0" smtClean="0"/>
              <a:t>ドキュメントが小さいので読みやすい。</a:t>
            </a:r>
            <a:endParaRPr lang="en-US" altLang="ja-JP" sz="2800" dirty="0" smtClean="0"/>
          </a:p>
          <a:p>
            <a:pPr lvl="1"/>
            <a:r>
              <a:rPr lang="ja-JP" altLang="en-US" sz="2800" dirty="0" smtClean="0"/>
              <a:t>理想的にチーム構成できる時にはシンプル。</a:t>
            </a:r>
            <a:endParaRPr lang="en-US" altLang="ja-JP" sz="2800" dirty="0"/>
          </a:p>
          <a:p>
            <a:pPr lvl="1"/>
            <a:r>
              <a:rPr lang="ja-JP" altLang="en-US" sz="2800" dirty="0" smtClean="0"/>
              <a:t>依存</a:t>
            </a:r>
            <a:r>
              <a:rPr lang="ja-JP" altLang="en-US" sz="2800" dirty="0" smtClean="0"/>
              <a:t>関係の</a:t>
            </a:r>
            <a:r>
              <a:rPr lang="ja-JP" altLang="en-US" sz="2800" dirty="0" smtClean="0"/>
              <a:t>最小化と見える化に</a:t>
            </a:r>
            <a:r>
              <a:rPr lang="ja-JP" altLang="en-US" sz="2800" dirty="0" smtClean="0"/>
              <a:t>コストを使う。</a:t>
            </a:r>
            <a:endParaRPr lang="en-US" altLang="ja-JP" sz="2800" dirty="0" smtClean="0"/>
          </a:p>
          <a:p>
            <a:pPr lvl="1"/>
            <a:r>
              <a:rPr lang="ja-JP" altLang="en-US" sz="2800" dirty="0" smtClean="0"/>
              <a:t>大規模チームを分割する方向に向かいやすい。</a:t>
            </a:r>
            <a:endParaRPr lang="en-US" altLang="ja-JP" sz="2800" dirty="0" smtClean="0"/>
          </a:p>
          <a:p>
            <a:r>
              <a:rPr kumimoji="1" lang="en-US" altLang="ja-JP" sz="3200" dirty="0" smtClean="0"/>
              <a:t>LeSS</a:t>
            </a:r>
          </a:p>
          <a:p>
            <a:pPr lvl="1"/>
            <a:r>
              <a:rPr lang="ja-JP" altLang="en-US" sz="2800" dirty="0" smtClean="0"/>
              <a:t>複数チームになってしまった時の改善策になる。</a:t>
            </a:r>
            <a:endParaRPr lang="en-US" altLang="ja-JP" sz="2800" dirty="0" smtClean="0"/>
          </a:p>
          <a:p>
            <a:pPr lvl="1"/>
            <a:r>
              <a:rPr lang="ja-JP" altLang="en-US" sz="2800" dirty="0" smtClean="0"/>
              <a:t>よく起きる課題に対する現実的な解決策がある。</a:t>
            </a:r>
            <a:endParaRPr lang="en-US" altLang="ja-JP" sz="2800" dirty="0" smtClean="0"/>
          </a:p>
          <a:p>
            <a:pPr lvl="1"/>
            <a:r>
              <a:rPr kumimoji="1" lang="ja-JP" altLang="en-US" sz="2800" dirty="0" smtClean="0"/>
              <a:t>マネージャー、ビジネスパーソンの</a:t>
            </a:r>
            <a:r>
              <a:rPr kumimoji="1" lang="ja-JP" altLang="en-US" sz="2800" dirty="0" smtClean="0"/>
              <a:t>役割がわかる。</a:t>
            </a:r>
            <a:endParaRPr kumimoji="1" lang="en-US" altLang="ja-JP" sz="2800" dirty="0" smtClean="0"/>
          </a:p>
          <a:p>
            <a:pPr lvl="1"/>
            <a:r>
              <a:rPr lang="en-US" altLang="ja-JP" sz="2800" dirty="0" smtClean="0"/>
              <a:t>LeSS Huge(</a:t>
            </a:r>
            <a:r>
              <a:rPr lang="ja-JP" altLang="en-US" sz="2800" dirty="0" smtClean="0"/>
              <a:t>９チーム</a:t>
            </a:r>
            <a:r>
              <a:rPr lang="en-US" altLang="ja-JP" sz="2800" dirty="0" smtClean="0"/>
              <a:t>〜)</a:t>
            </a:r>
            <a:r>
              <a:rPr lang="ja-JP" altLang="en-US" sz="2800" dirty="0" smtClean="0"/>
              <a:t>も公開されている。</a:t>
            </a:r>
            <a:endParaRPr kumimoji="1" lang="ja-JP" altLang="en-US" sz="2800" dirty="0"/>
          </a:p>
        </p:txBody>
      </p:sp>
    </p:spTree>
    <p:extLst>
      <p:ext uri="{BB962C8B-B14F-4D97-AF65-F5344CB8AC3E}">
        <p14:creationId xmlns:p14="http://schemas.microsoft.com/office/powerpoint/2010/main" val="10838847"/>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最後に</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チームが大きくなっても、変わらないマインドセットで、楽しくアジャイルに開発しましょう。</a:t>
            </a:r>
            <a:endParaRPr lang="en-US" altLang="ja-JP" dirty="0" smtClean="0"/>
          </a:p>
          <a:p>
            <a:r>
              <a:rPr kumimoji="1" lang="ja-JP" altLang="en-US" dirty="0" smtClean="0"/>
              <a:t>今後事例を持ち寄ったり、知識の共有を進めていきましょう</a:t>
            </a:r>
            <a:r>
              <a:rPr lang="ja-JP" altLang="en-US" dirty="0" smtClean="0"/>
              <a:t>。</a:t>
            </a:r>
            <a:endParaRPr lang="en-US" altLang="ja-JP" dirty="0" smtClean="0"/>
          </a:p>
        </p:txBody>
      </p:sp>
      <p:sp>
        <p:nvSpPr>
          <p:cNvPr id="4" name="正方形/長方形 3"/>
          <p:cNvSpPr/>
          <p:nvPr/>
        </p:nvSpPr>
        <p:spPr>
          <a:xfrm>
            <a:off x="670647" y="4645877"/>
            <a:ext cx="7927922" cy="523220"/>
          </a:xfrm>
          <a:prstGeom prst="rect">
            <a:avLst/>
          </a:prstGeom>
        </p:spPr>
        <p:txBody>
          <a:bodyPr wrap="square">
            <a:spAutoFit/>
          </a:bodyPr>
          <a:lstStyle/>
          <a:p>
            <a:r>
              <a:rPr lang="en-US" altLang="ja-JP" sz="2400" dirty="0">
                <a:solidFill>
                  <a:srgbClr val="3B5998"/>
                </a:solidFill>
                <a:latin typeface="helvetica" charset="0"/>
                <a:hlinkClick r:id="rId2"/>
              </a:rPr>
              <a:t>https://</a:t>
            </a:r>
            <a:r>
              <a:rPr lang="en-US" altLang="ja-JP" sz="2800" dirty="0">
                <a:solidFill>
                  <a:srgbClr val="3B5998"/>
                </a:solidFill>
                <a:latin typeface="helvetica" charset="0"/>
                <a:hlinkClick r:id="rId2"/>
              </a:rPr>
              <a:t>www.facebook.com/groups/ScaledScrum</a:t>
            </a:r>
            <a:r>
              <a:rPr lang="en-US" altLang="ja-JP" sz="2400" dirty="0">
                <a:solidFill>
                  <a:srgbClr val="3B5998"/>
                </a:solidFill>
                <a:latin typeface="helvetica" charset="0"/>
                <a:hlinkClick r:id="rId2"/>
              </a:rPr>
              <a:t>/</a:t>
            </a:r>
            <a:endParaRPr lang="ja-JP" altLang="en-US" sz="2400" dirty="0"/>
          </a:p>
        </p:txBody>
      </p:sp>
    </p:spTree>
    <p:extLst>
      <p:ext uri="{BB962C8B-B14F-4D97-AF65-F5344CB8AC3E}">
        <p14:creationId xmlns:p14="http://schemas.microsoft.com/office/powerpoint/2010/main" val="173128789"/>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共通点</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１つのプロダクトプロダクトバックログ</a:t>
            </a:r>
            <a:endParaRPr kumimoji="1" lang="en-US" altLang="ja-JP" dirty="0" smtClean="0"/>
          </a:p>
          <a:p>
            <a:r>
              <a:rPr lang="ja-JP" altLang="en-US" dirty="0" smtClean="0"/>
              <a:t>１人のプロダクトオーナー</a:t>
            </a:r>
            <a:endParaRPr lang="en-US" altLang="ja-JP" dirty="0" smtClean="0"/>
          </a:p>
          <a:p>
            <a:r>
              <a:rPr lang="ja-JP" altLang="en-US" dirty="0" smtClean="0"/>
              <a:t>無料</a:t>
            </a:r>
            <a:r>
              <a:rPr lang="en-US" altLang="ja-JP" dirty="0" smtClean="0"/>
              <a:t>(PDF, Webs)</a:t>
            </a:r>
          </a:p>
          <a:p>
            <a:r>
              <a:rPr lang="ja-JP" altLang="en-US" dirty="0" smtClean="0"/>
              <a:t>複数</a:t>
            </a:r>
            <a:r>
              <a:rPr lang="en-US" altLang="ja-JP" dirty="0" smtClean="0"/>
              <a:t>(〜8 or 9)</a:t>
            </a:r>
            <a:r>
              <a:rPr lang="ja-JP" altLang="en-US" dirty="0" smtClean="0"/>
              <a:t>のスクラムチーム</a:t>
            </a:r>
            <a:endParaRPr lang="en-US" altLang="ja-JP" dirty="0" smtClean="0"/>
          </a:p>
          <a:p>
            <a:r>
              <a:rPr lang="ja-JP" altLang="en-US" dirty="0" smtClean="0"/>
              <a:t>スクラムチーム内はスクラムで</a:t>
            </a:r>
            <a:endParaRPr lang="en-US" altLang="ja-JP" dirty="0"/>
          </a:p>
          <a:p>
            <a:r>
              <a:rPr lang="ja-JP" altLang="en-US" dirty="0" smtClean="0"/>
              <a:t>代表者が集まって、バックログリファインメントを実施する。</a:t>
            </a:r>
            <a:endParaRPr lang="en-US" altLang="ja-JP" dirty="0" smtClean="0"/>
          </a:p>
          <a:p>
            <a:r>
              <a:rPr lang="ja-JP" altLang="en-US" dirty="0"/>
              <a:t>スクラムマスターは複数チーム兼務</a:t>
            </a:r>
            <a:r>
              <a:rPr lang="ja-JP" altLang="en-US" dirty="0" smtClean="0"/>
              <a:t>可能</a:t>
            </a:r>
            <a:endParaRPr lang="en-US" altLang="ja-JP" dirty="0"/>
          </a:p>
        </p:txBody>
      </p:sp>
    </p:spTree>
    <p:extLst>
      <p:ext uri="{BB962C8B-B14F-4D97-AF65-F5344CB8AC3E}">
        <p14:creationId xmlns:p14="http://schemas.microsoft.com/office/powerpoint/2010/main" val="34571473"/>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特徴的な言葉（抜粋）</a:t>
            </a:r>
            <a:endParaRPr kumimoji="1" lang="ja-JP" altLang="en-US" dirty="0"/>
          </a:p>
        </p:txBody>
      </p:sp>
      <p:sp>
        <p:nvSpPr>
          <p:cNvPr id="3" name="コンテンツ プレースホルダー 2"/>
          <p:cNvSpPr>
            <a:spLocks noGrp="1"/>
          </p:cNvSpPr>
          <p:nvPr>
            <p:ph idx="1"/>
          </p:nvPr>
        </p:nvSpPr>
        <p:spPr/>
        <p:txBody>
          <a:bodyPr/>
          <a:lstStyle/>
          <a:p>
            <a:r>
              <a:rPr kumimoji="1" lang="en-US" altLang="ja-JP" sz="3200" dirty="0" smtClean="0"/>
              <a:t>Nexus</a:t>
            </a:r>
          </a:p>
          <a:p>
            <a:pPr marL="539750" indent="0">
              <a:buNone/>
            </a:pPr>
            <a:r>
              <a:rPr kumimoji="1" lang="ja-JP" altLang="en-US" sz="2800" dirty="0" smtClean="0"/>
              <a:t>「</a:t>
            </a:r>
            <a:r>
              <a:rPr lang="ja-JP" altLang="en-US" sz="2800" dirty="0"/>
              <a:t>スクラムフレームワークと同様に、</a:t>
            </a:r>
            <a:r>
              <a:rPr lang="en-US" altLang="ja-JP" sz="2800" dirty="0">
                <a:solidFill>
                  <a:srgbClr val="FF0000"/>
                </a:solidFill>
              </a:rPr>
              <a:t>Nexus</a:t>
            </a:r>
            <a:r>
              <a:rPr lang="ja-JP" altLang="en-US" sz="2800" dirty="0">
                <a:solidFill>
                  <a:srgbClr val="FF0000"/>
                </a:solidFill>
              </a:rPr>
              <a:t>の役割・作成物・イベント・ルールは不変</a:t>
            </a:r>
            <a:r>
              <a:rPr lang="ja-JP" altLang="en-US" sz="2800" dirty="0"/>
              <a:t>である。</a:t>
            </a:r>
            <a:r>
              <a:rPr lang="en-US" altLang="ja-JP" sz="2800" dirty="0"/>
              <a:t>Nexus</a:t>
            </a:r>
            <a:r>
              <a:rPr lang="ja-JP" altLang="en-US" sz="2800" dirty="0"/>
              <a:t>の一部だけを導入することも可能だが、それは</a:t>
            </a:r>
            <a:r>
              <a:rPr lang="en-US" altLang="ja-JP" sz="2800" dirty="0"/>
              <a:t>Nexus</a:t>
            </a:r>
            <a:r>
              <a:rPr lang="ja-JP" altLang="en-US" sz="2800" dirty="0"/>
              <a:t>ではない。</a:t>
            </a:r>
            <a:r>
              <a:rPr kumimoji="1" lang="ja-JP" altLang="en-US" sz="2800" dirty="0" smtClean="0"/>
              <a:t>」</a:t>
            </a:r>
            <a:endParaRPr lang="en-US" altLang="ja-JP" sz="2800" dirty="0"/>
          </a:p>
          <a:p>
            <a:r>
              <a:rPr lang="en-US" altLang="ja-JP" sz="3200" dirty="0" smtClean="0"/>
              <a:t>LeSS</a:t>
            </a:r>
            <a:endParaRPr lang="en-US" altLang="ja-JP" sz="3200" dirty="0"/>
          </a:p>
          <a:p>
            <a:pPr marL="539750" indent="0">
              <a:buNone/>
            </a:pPr>
            <a:r>
              <a:rPr lang="ja-JP" altLang="en-US" sz="2800" dirty="0" smtClean="0"/>
              <a:t>「</a:t>
            </a:r>
            <a:r>
              <a:rPr lang="en-US" altLang="ja-JP" sz="2800" dirty="0" smtClean="0"/>
              <a:t>LeSS</a:t>
            </a:r>
            <a:r>
              <a:rPr lang="ja-JP" altLang="ja-JP" sz="2800" dirty="0" smtClean="0"/>
              <a:t>は</a:t>
            </a:r>
            <a:r>
              <a:rPr lang="ja-JP" altLang="ja-JP" sz="2800" dirty="0"/>
              <a:t>、大きな複数チームやマルチサイト、あるいはオフショアのアジャイル開発を先導するのに上手くいくことが分かった</a:t>
            </a:r>
            <a:r>
              <a:rPr lang="ja-JP" altLang="ja-JP" sz="2800" dirty="0">
                <a:solidFill>
                  <a:srgbClr val="FF0000"/>
                </a:solidFill>
              </a:rPr>
              <a:t>追加のルールと秘訣のセット</a:t>
            </a:r>
            <a:r>
              <a:rPr lang="ja-JP" altLang="ja-JP" sz="2800" dirty="0"/>
              <a:t>である。これらの秘訣は伝統的なスクラムのコンテクストにおける実験である </a:t>
            </a:r>
            <a:r>
              <a:rPr lang="ja-JP" altLang="en-US" sz="2800" dirty="0" smtClean="0"/>
              <a:t>。」</a:t>
            </a:r>
            <a:endParaRPr kumimoji="1" lang="ja-JP" altLang="en-US" sz="2800" dirty="0"/>
          </a:p>
        </p:txBody>
      </p:sp>
    </p:spTree>
    <p:extLst>
      <p:ext uri="{BB962C8B-B14F-4D97-AF65-F5344CB8AC3E}">
        <p14:creationId xmlns:p14="http://schemas.microsoft.com/office/powerpoint/2010/main" val="2012226814"/>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全体的な違い</a:t>
            </a:r>
            <a:endParaRPr kumimoji="1" lang="ja-JP" altLang="en-US" dirty="0"/>
          </a:p>
        </p:txBody>
      </p:sp>
      <p:sp>
        <p:nvSpPr>
          <p:cNvPr id="3" name="コンテンツ プレースホルダー 2"/>
          <p:cNvSpPr>
            <a:spLocks noGrp="1"/>
          </p:cNvSpPr>
          <p:nvPr>
            <p:ph idx="1"/>
          </p:nvPr>
        </p:nvSpPr>
        <p:spPr/>
        <p:txBody>
          <a:bodyPr/>
          <a:lstStyle/>
          <a:p>
            <a:r>
              <a:rPr kumimoji="1" lang="en-US" altLang="ja-JP" sz="3200" dirty="0" smtClean="0"/>
              <a:t>Nexus</a:t>
            </a:r>
          </a:p>
          <a:p>
            <a:pPr lvl="1"/>
            <a:r>
              <a:rPr lang="en-US" altLang="ja-JP" sz="2800" dirty="0" smtClean="0"/>
              <a:t>Scrum</a:t>
            </a:r>
            <a:r>
              <a:rPr lang="ja-JP" altLang="en-US" sz="2800" dirty="0" smtClean="0"/>
              <a:t>並みに小さい！</a:t>
            </a:r>
            <a:r>
              <a:rPr lang="en-US" altLang="ja-JP" sz="2800" dirty="0" smtClean="0"/>
              <a:t>10P</a:t>
            </a:r>
            <a:endParaRPr kumimoji="1" lang="en-US" altLang="ja-JP" sz="2800" dirty="0" smtClean="0"/>
          </a:p>
          <a:p>
            <a:pPr lvl="1"/>
            <a:r>
              <a:rPr kumimoji="1" lang="ja-JP" altLang="en-US" sz="2800" dirty="0" smtClean="0"/>
              <a:t>最も</a:t>
            </a:r>
            <a:r>
              <a:rPr kumimoji="1" lang="en-US" altLang="ja-JP" sz="2800" dirty="0" smtClean="0"/>
              <a:t>Scrum</a:t>
            </a:r>
            <a:r>
              <a:rPr kumimoji="1" lang="ja-JP" altLang="en-US" sz="2800" dirty="0" smtClean="0"/>
              <a:t>っぽいスケール手法</a:t>
            </a:r>
            <a:endParaRPr kumimoji="1" lang="en-US" altLang="ja-JP" sz="2800" dirty="0" smtClean="0"/>
          </a:p>
          <a:p>
            <a:pPr lvl="2"/>
            <a:r>
              <a:rPr lang="ja-JP" altLang="en-US" sz="2800" dirty="0" smtClean="0"/>
              <a:t>最小限で実行必須な事が決められている。</a:t>
            </a:r>
            <a:endParaRPr lang="en-US" altLang="ja-JP" sz="2800" dirty="0" smtClean="0"/>
          </a:p>
          <a:p>
            <a:pPr lvl="1"/>
            <a:r>
              <a:rPr lang="ja-JP" altLang="en-US" sz="2800" dirty="0" smtClean="0"/>
              <a:t>少ない決め事の割にオーバーヘッドはありそう。</a:t>
            </a:r>
            <a:endParaRPr lang="en-US" altLang="ja-JP" sz="2800" dirty="0" smtClean="0"/>
          </a:p>
          <a:p>
            <a:endParaRPr lang="en-US" altLang="ja-JP" sz="3200" smtClean="0"/>
          </a:p>
          <a:p>
            <a:r>
              <a:rPr lang="en-US" altLang="ja-JP" sz="3200" smtClean="0"/>
              <a:t>LeSS</a:t>
            </a:r>
            <a:endParaRPr lang="en-US" altLang="ja-JP" sz="3200" dirty="0" smtClean="0"/>
          </a:p>
          <a:p>
            <a:pPr lvl="1"/>
            <a:r>
              <a:rPr lang="ja-JP" altLang="en-US" sz="2800" dirty="0" smtClean="0"/>
              <a:t>全部やれとは言っていない。</a:t>
            </a:r>
            <a:endParaRPr lang="en-US" altLang="ja-JP" sz="2800" dirty="0" smtClean="0"/>
          </a:p>
          <a:p>
            <a:pPr lvl="1"/>
            <a:r>
              <a:rPr lang="ja-JP" altLang="en-US" sz="2800" dirty="0" smtClean="0"/>
              <a:t>上手くいった事を集めている。</a:t>
            </a:r>
            <a:endParaRPr lang="en-US" altLang="ja-JP" sz="2800" dirty="0" smtClean="0"/>
          </a:p>
          <a:p>
            <a:pPr lvl="1"/>
            <a:r>
              <a:rPr lang="ja-JP" altLang="en-US" sz="2800" dirty="0" smtClean="0"/>
              <a:t>マネージャーの役割にも言及している。</a:t>
            </a:r>
            <a:endParaRPr lang="en-US" altLang="ja-JP" sz="2800" dirty="0" smtClean="0"/>
          </a:p>
          <a:p>
            <a:pPr lvl="1"/>
            <a:endParaRPr lang="en-US" altLang="ja-JP" sz="2800" dirty="0"/>
          </a:p>
          <a:p>
            <a:endParaRPr lang="en-US" altLang="ja-JP" sz="3200" dirty="0" smtClean="0"/>
          </a:p>
          <a:p>
            <a:pPr lvl="1"/>
            <a:endParaRPr kumimoji="1" lang="ja-JP" altLang="en-US" sz="2800" dirty="0"/>
          </a:p>
        </p:txBody>
      </p:sp>
    </p:spTree>
    <p:extLst>
      <p:ext uri="{BB962C8B-B14F-4D97-AF65-F5344CB8AC3E}">
        <p14:creationId xmlns:p14="http://schemas.microsoft.com/office/powerpoint/2010/main" val="709081449"/>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デイリースクラム</a:t>
            </a:r>
            <a:endParaRPr kumimoji="1" lang="ja-JP" altLang="en-US" dirty="0"/>
          </a:p>
        </p:txBody>
      </p:sp>
      <p:grpSp>
        <p:nvGrpSpPr>
          <p:cNvPr id="39" name="図形グループ 38"/>
          <p:cNvGrpSpPr/>
          <p:nvPr/>
        </p:nvGrpSpPr>
        <p:grpSpPr>
          <a:xfrm>
            <a:off x="5677444" y="1472251"/>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5982244" y="1844512"/>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6443454" y="2243919"/>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2192310" y="1687506"/>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89" name="正方形/長方形 88"/>
          <p:cNvSpPr/>
          <p:nvPr/>
        </p:nvSpPr>
        <p:spPr>
          <a:xfrm>
            <a:off x="539689" y="1191672"/>
            <a:ext cx="1646605" cy="646331"/>
          </a:xfrm>
          <a:prstGeom prst="rect">
            <a:avLst/>
          </a:prstGeom>
        </p:spPr>
        <p:txBody>
          <a:bodyPr wrap="none">
            <a:spAutoFit/>
          </a:bodyPr>
          <a:lstStyle/>
          <a:p>
            <a:r>
              <a:rPr lang="en-US" altLang="ja-JP" sz="3600">
                <a:latin typeface="HGMaruGothicMPRO" charset="-128"/>
                <a:ea typeface="HGMaruGothicMPRO" charset="-128"/>
                <a:cs typeface="HGMaruGothicMPRO" charset="-128"/>
              </a:rPr>
              <a:t>Nexus</a:t>
            </a:r>
            <a:endParaRPr lang="en-US" altLang="ja-JP" sz="3600" dirty="0">
              <a:latin typeface="HGMaruGothicMPRO" charset="-128"/>
              <a:ea typeface="HGMaruGothicMPRO" charset="-128"/>
              <a:cs typeface="HGMaruGothicMPRO" charset="-128"/>
            </a:endParaRPr>
          </a:p>
        </p:txBody>
      </p:sp>
      <p:sp>
        <p:nvSpPr>
          <p:cNvPr id="90" name="テキスト ボックス 89"/>
          <p:cNvSpPr txBox="1"/>
          <p:nvPr/>
        </p:nvSpPr>
        <p:spPr>
          <a:xfrm>
            <a:off x="2342403" y="3120064"/>
            <a:ext cx="800219" cy="461665"/>
          </a:xfrm>
          <a:prstGeom prst="rect">
            <a:avLst/>
          </a:prstGeom>
          <a:noFill/>
        </p:spPr>
        <p:txBody>
          <a:bodyPr wrap="none" rtlCol="0">
            <a:spAutoFit/>
          </a:bodyPr>
          <a:lstStyle/>
          <a:p>
            <a:r>
              <a:rPr kumimoji="1" lang="ja-JP" altLang="en-US" sz="2400" dirty="0" smtClean="0">
                <a:solidFill>
                  <a:srgbClr val="FF0000"/>
                </a:solidFill>
                <a:latin typeface="HGMaruGothicMPRO" charset="-128"/>
                <a:ea typeface="HGMaruGothicMPRO" charset="-128"/>
                <a:cs typeface="HGMaruGothicMPRO" charset="-128"/>
              </a:rPr>
              <a:t>毎日</a:t>
            </a:r>
            <a:endParaRPr kumimoji="1" lang="ja-JP" altLang="en-US" sz="2400" dirty="0">
              <a:solidFill>
                <a:srgbClr val="FF0000"/>
              </a:solidFill>
              <a:latin typeface="HGMaruGothicMPRO" charset="-128"/>
              <a:ea typeface="HGMaruGothicMPRO" charset="-128"/>
              <a:cs typeface="HGMaruGothicMPRO" charset="-128"/>
            </a:endParaRPr>
          </a:p>
        </p:txBody>
      </p:sp>
      <p:sp>
        <p:nvSpPr>
          <p:cNvPr id="94" name="正方形/長方形 93"/>
          <p:cNvSpPr/>
          <p:nvPr/>
        </p:nvSpPr>
        <p:spPr>
          <a:xfrm>
            <a:off x="539689" y="4006775"/>
            <a:ext cx="1418978" cy="646331"/>
          </a:xfrm>
          <a:prstGeom prst="rect">
            <a:avLst/>
          </a:prstGeom>
        </p:spPr>
        <p:txBody>
          <a:bodyPr wrap="none">
            <a:spAutoFit/>
          </a:bodyPr>
          <a:lstStyle/>
          <a:p>
            <a:r>
              <a:rPr lang="en-US" altLang="ja-JP" sz="3600" dirty="0" smtClean="0">
                <a:latin typeface="HGMaruGothicMPRO" charset="-128"/>
                <a:ea typeface="HGMaruGothicMPRO" charset="-128"/>
                <a:cs typeface="HGMaruGothicMPRO" charset="-128"/>
              </a:rPr>
              <a:t>LeSS</a:t>
            </a:r>
            <a:endParaRPr lang="en-US" altLang="ja-JP" sz="3600" dirty="0">
              <a:latin typeface="HGMaruGothicMPRO" charset="-128"/>
              <a:ea typeface="HGMaruGothicMPRO" charset="-128"/>
              <a:cs typeface="HGMaruGothicMPRO" charset="-128"/>
            </a:endParaRPr>
          </a:p>
        </p:txBody>
      </p:sp>
      <p:grpSp>
        <p:nvGrpSpPr>
          <p:cNvPr id="55" name="図形グループ 54"/>
          <p:cNvGrpSpPr/>
          <p:nvPr/>
        </p:nvGrpSpPr>
        <p:grpSpPr>
          <a:xfrm>
            <a:off x="4363405" y="4565947"/>
            <a:ext cx="1227220" cy="1251284"/>
            <a:chOff x="4427623" y="2582779"/>
            <a:chExt cx="1227220" cy="1251284"/>
          </a:xfrm>
        </p:grpSpPr>
        <p:sp>
          <p:nvSpPr>
            <p:cNvPr id="56" name="フリーフォーム 5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7" name="ドーナツ 5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8" name="フリーフォーム 5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9" name="フリーフォーム 5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0" name="図形グループ 59"/>
          <p:cNvGrpSpPr/>
          <p:nvPr/>
        </p:nvGrpSpPr>
        <p:grpSpPr>
          <a:xfrm>
            <a:off x="7233527" y="4532198"/>
            <a:ext cx="1227220" cy="1251284"/>
            <a:chOff x="4427623" y="2582779"/>
            <a:chExt cx="1227220" cy="1251284"/>
          </a:xfrm>
        </p:grpSpPr>
        <p:sp>
          <p:nvSpPr>
            <p:cNvPr id="96" name="フリーフォーム 9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7" name="ドーナツ 9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8" name="フリーフォーム 9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9" name="フリーフォーム 9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00" name="図形グループ 99"/>
          <p:cNvGrpSpPr/>
          <p:nvPr/>
        </p:nvGrpSpPr>
        <p:grpSpPr>
          <a:xfrm>
            <a:off x="5725945" y="4536928"/>
            <a:ext cx="1227220" cy="1251284"/>
            <a:chOff x="4427623" y="2582779"/>
            <a:chExt cx="1227220" cy="1251284"/>
          </a:xfrm>
        </p:grpSpPr>
        <p:sp>
          <p:nvSpPr>
            <p:cNvPr id="101" name="フリーフォーム 10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2" name="ドーナツ 10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3" name="フリーフォーム 10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4" name="フリーフォーム 10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05" name="図形グループ 104"/>
          <p:cNvGrpSpPr/>
          <p:nvPr/>
        </p:nvGrpSpPr>
        <p:grpSpPr>
          <a:xfrm>
            <a:off x="2065635" y="4874758"/>
            <a:ext cx="1227220" cy="1251284"/>
            <a:chOff x="794170" y="1720519"/>
            <a:chExt cx="1227220" cy="1251284"/>
          </a:xfrm>
        </p:grpSpPr>
        <p:sp>
          <p:nvSpPr>
            <p:cNvPr id="106" name="フリーフォーム 105"/>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7" name="ドーナツ 106"/>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8" name="フリーフォーム 107"/>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9" name="フリーフォーム 108"/>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110" name="テキスト ボックス 109"/>
          <p:cNvSpPr txBox="1"/>
          <p:nvPr/>
        </p:nvSpPr>
        <p:spPr>
          <a:xfrm>
            <a:off x="1797622" y="6136408"/>
            <a:ext cx="1723549" cy="461665"/>
          </a:xfrm>
          <a:prstGeom prst="rect">
            <a:avLst/>
          </a:prstGeom>
          <a:noFill/>
        </p:spPr>
        <p:txBody>
          <a:bodyPr wrap="none" rtlCol="0">
            <a:spAutoFit/>
          </a:bodyPr>
          <a:lstStyle/>
          <a:p>
            <a:r>
              <a:rPr kumimoji="1" lang="ja-JP" altLang="en-US" sz="2400" dirty="0" smtClean="0">
                <a:solidFill>
                  <a:srgbClr val="FF0000"/>
                </a:solidFill>
                <a:latin typeface="HGMaruGothicMPRO" charset="-128"/>
                <a:ea typeface="HGMaruGothicMPRO" charset="-128"/>
                <a:cs typeface="HGMaruGothicMPRO" charset="-128"/>
              </a:rPr>
              <a:t>オプション</a:t>
            </a:r>
            <a:endParaRPr kumimoji="1" lang="ja-JP" altLang="en-US" sz="2400" dirty="0">
              <a:solidFill>
                <a:srgbClr val="FF0000"/>
              </a:solidFill>
              <a:latin typeface="HGMaruGothicMPRO" charset="-128"/>
              <a:ea typeface="HGMaruGothicMPRO" charset="-128"/>
              <a:cs typeface="HGMaruGothicMPRO" charset="-128"/>
            </a:endParaRPr>
          </a:p>
        </p:txBody>
      </p:sp>
      <p:sp>
        <p:nvSpPr>
          <p:cNvPr id="111" name="フリーフォーム 110"/>
          <p:cNvSpPr/>
          <p:nvPr/>
        </p:nvSpPr>
        <p:spPr bwMode="auto">
          <a:xfrm>
            <a:off x="5239306" y="464389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2" name="フリーフォーム 111"/>
          <p:cNvSpPr/>
          <p:nvPr/>
        </p:nvSpPr>
        <p:spPr bwMode="auto">
          <a:xfrm>
            <a:off x="8204372" y="516983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3" name="フリーフォーム 112"/>
          <p:cNvSpPr/>
          <p:nvPr/>
        </p:nvSpPr>
        <p:spPr bwMode="auto">
          <a:xfrm>
            <a:off x="6692481" y="489257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4" name="フリーフォーム 113"/>
          <p:cNvSpPr/>
          <p:nvPr/>
        </p:nvSpPr>
        <p:spPr bwMode="auto">
          <a:xfrm>
            <a:off x="8012261" y="541433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5" name="フリーフォーム 114"/>
          <p:cNvSpPr/>
          <p:nvPr/>
        </p:nvSpPr>
        <p:spPr bwMode="auto">
          <a:xfrm>
            <a:off x="6632325" y="5296509"/>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6" name="テキスト ボックス 115"/>
          <p:cNvSpPr txBox="1"/>
          <p:nvPr/>
        </p:nvSpPr>
        <p:spPr>
          <a:xfrm>
            <a:off x="4583185" y="5889350"/>
            <a:ext cx="4185761" cy="830997"/>
          </a:xfrm>
          <a:prstGeom prst="rect">
            <a:avLst/>
          </a:prstGeom>
          <a:noFill/>
        </p:spPr>
        <p:txBody>
          <a:bodyPr wrap="none" rtlCol="0">
            <a:spAutoFit/>
          </a:bodyPr>
          <a:lstStyle/>
          <a:p>
            <a:r>
              <a:rPr kumimoji="1" lang="ja-JP" altLang="en-US" sz="2400" dirty="0" smtClean="0">
                <a:solidFill>
                  <a:srgbClr val="FF0000"/>
                </a:solidFill>
                <a:latin typeface="HGMaruGothicMPRO" charset="-128"/>
                <a:ea typeface="HGMaruGothicMPRO" charset="-128"/>
                <a:cs typeface="HGMaruGothicMPRO" charset="-128"/>
              </a:rPr>
              <a:t>他チームにオブザーバー参加</a:t>
            </a:r>
            <a:endParaRPr kumimoji="1" lang="en-US" altLang="ja-JP" sz="2400" dirty="0" smtClean="0">
              <a:solidFill>
                <a:srgbClr val="FF0000"/>
              </a:solidFill>
              <a:latin typeface="HGMaruGothicMPRO" charset="-128"/>
              <a:ea typeface="HGMaruGothicMPRO" charset="-128"/>
              <a:cs typeface="HGMaruGothicMPRO" charset="-128"/>
            </a:endParaRPr>
          </a:p>
          <a:p>
            <a:r>
              <a:rPr lang="ja-JP" altLang="en-US" sz="2400" dirty="0" smtClean="0">
                <a:solidFill>
                  <a:srgbClr val="FF0000"/>
                </a:solidFill>
                <a:latin typeface="HGMaruGothicMPRO" charset="-128"/>
                <a:ea typeface="HGMaruGothicMPRO" charset="-128"/>
                <a:cs typeface="HGMaruGothicMPRO" charset="-128"/>
              </a:rPr>
              <a:t>（時間をずらす必要あり？）</a:t>
            </a:r>
            <a:endParaRPr kumimoji="1" lang="ja-JP" altLang="en-US" sz="2400" dirty="0">
              <a:solidFill>
                <a:srgbClr val="FF0000"/>
              </a:solidFill>
              <a:latin typeface="HGMaruGothicMPRO" charset="-128"/>
              <a:ea typeface="HGMaruGothicMPRO" charset="-128"/>
              <a:cs typeface="HGMaruGothicMPRO" charset="-128"/>
            </a:endParaRPr>
          </a:p>
        </p:txBody>
      </p:sp>
      <p:sp>
        <p:nvSpPr>
          <p:cNvPr id="3" name="右矢印 2"/>
          <p:cNvSpPr/>
          <p:nvPr/>
        </p:nvSpPr>
        <p:spPr bwMode="auto">
          <a:xfrm>
            <a:off x="4168613" y="2057848"/>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358696612"/>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レトロスペクティブ</a:t>
            </a:r>
            <a:endParaRPr kumimoji="1" lang="ja-JP" altLang="en-US" dirty="0"/>
          </a:p>
        </p:txBody>
      </p:sp>
      <p:grpSp>
        <p:nvGrpSpPr>
          <p:cNvPr id="39" name="図形グループ 38"/>
          <p:cNvGrpSpPr/>
          <p:nvPr/>
        </p:nvGrpSpPr>
        <p:grpSpPr>
          <a:xfrm>
            <a:off x="3480422" y="1547884"/>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3785222" y="1920145"/>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4246432" y="2319552"/>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3" name="図形グループ 62"/>
          <p:cNvGrpSpPr/>
          <p:nvPr/>
        </p:nvGrpSpPr>
        <p:grpSpPr>
          <a:xfrm>
            <a:off x="6558867" y="1943813"/>
            <a:ext cx="1227220" cy="1251284"/>
            <a:chOff x="794170" y="1720519"/>
            <a:chExt cx="1227220" cy="1251284"/>
          </a:xfrm>
        </p:grpSpPr>
        <p:sp>
          <p:nvSpPr>
            <p:cNvPr id="51" name="フリーフォーム 50"/>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2" name="ドーナツ 51"/>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1" name="フリーフォーム 60"/>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2" name="フリーフォーム 61"/>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1594463" y="2049388"/>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9" name="図形グループ 68"/>
          <p:cNvGrpSpPr/>
          <p:nvPr/>
        </p:nvGrpSpPr>
        <p:grpSpPr>
          <a:xfrm>
            <a:off x="2145846" y="4563984"/>
            <a:ext cx="1227220" cy="1251284"/>
            <a:chOff x="4427623" y="2582779"/>
            <a:chExt cx="1227220" cy="1251284"/>
          </a:xfrm>
        </p:grpSpPr>
        <p:sp>
          <p:nvSpPr>
            <p:cNvPr id="70" name="フリーフォーム 6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1" name="ドーナツ 7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2" name="フリーフォーム 7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3" name="フリーフォーム 7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74" name="図形グループ 73"/>
          <p:cNvGrpSpPr/>
          <p:nvPr/>
        </p:nvGrpSpPr>
        <p:grpSpPr>
          <a:xfrm>
            <a:off x="2450646" y="4936245"/>
            <a:ext cx="1227220" cy="1251284"/>
            <a:chOff x="4427623" y="2582779"/>
            <a:chExt cx="1227220" cy="1251284"/>
          </a:xfrm>
        </p:grpSpPr>
        <p:sp>
          <p:nvSpPr>
            <p:cNvPr id="75" name="フリーフォーム 7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6" name="ドーナツ 7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7" name="フリーフォーム 7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8" name="フリーフォーム 7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79" name="図形グループ 78"/>
          <p:cNvGrpSpPr/>
          <p:nvPr/>
        </p:nvGrpSpPr>
        <p:grpSpPr>
          <a:xfrm>
            <a:off x="2911856" y="5335652"/>
            <a:ext cx="1227220" cy="1251284"/>
            <a:chOff x="4427623" y="2582779"/>
            <a:chExt cx="1227220" cy="1251284"/>
          </a:xfrm>
        </p:grpSpPr>
        <p:sp>
          <p:nvSpPr>
            <p:cNvPr id="80" name="フリーフォーム 7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1" name="ドーナツ 8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2" name="フリーフォーム 8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3" name="フリーフォーム 8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84" name="図形グループ 83"/>
          <p:cNvGrpSpPr/>
          <p:nvPr/>
        </p:nvGrpSpPr>
        <p:grpSpPr>
          <a:xfrm>
            <a:off x="6117710" y="4710010"/>
            <a:ext cx="1227220" cy="1251284"/>
            <a:chOff x="794170" y="1720519"/>
            <a:chExt cx="1227220" cy="1251284"/>
          </a:xfrm>
        </p:grpSpPr>
        <p:sp>
          <p:nvSpPr>
            <p:cNvPr id="85" name="フリーフォーム 8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6" name="ドーナツ 8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7" name="フリーフォーム 8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8" name="フリーフォーム 8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89" name="正方形/長方形 88"/>
          <p:cNvSpPr/>
          <p:nvPr/>
        </p:nvSpPr>
        <p:spPr>
          <a:xfrm>
            <a:off x="539689" y="1191672"/>
            <a:ext cx="1646605" cy="646331"/>
          </a:xfrm>
          <a:prstGeom prst="rect">
            <a:avLst/>
          </a:prstGeom>
        </p:spPr>
        <p:txBody>
          <a:bodyPr wrap="none">
            <a:spAutoFit/>
          </a:bodyPr>
          <a:lstStyle/>
          <a:p>
            <a:r>
              <a:rPr lang="en-US" altLang="ja-JP" sz="3600">
                <a:latin typeface="HGMaruGothicMPRO" charset="-128"/>
                <a:ea typeface="HGMaruGothicMPRO" charset="-128"/>
                <a:cs typeface="HGMaruGothicMPRO" charset="-128"/>
              </a:rPr>
              <a:t>Nexus</a:t>
            </a:r>
            <a:endParaRPr lang="en-US" altLang="ja-JP" sz="3600" dirty="0">
              <a:latin typeface="HGMaruGothicMPRO" charset="-128"/>
              <a:ea typeface="HGMaruGothicMPRO" charset="-128"/>
              <a:cs typeface="HGMaruGothicMPRO" charset="-128"/>
            </a:endParaRPr>
          </a:p>
        </p:txBody>
      </p:sp>
      <p:sp>
        <p:nvSpPr>
          <p:cNvPr id="90" name="テキスト ボックス 89"/>
          <p:cNvSpPr txBox="1"/>
          <p:nvPr/>
        </p:nvSpPr>
        <p:spPr>
          <a:xfrm>
            <a:off x="1206479" y="3336583"/>
            <a:ext cx="1415772" cy="461665"/>
          </a:xfrm>
          <a:prstGeom prst="rect">
            <a:avLst/>
          </a:prstGeom>
          <a:noFill/>
        </p:spPr>
        <p:txBody>
          <a:bodyPr wrap="none" rtlCol="0">
            <a:spAutoFit/>
          </a:bodyPr>
          <a:lstStyle/>
          <a:p>
            <a:r>
              <a:rPr kumimoji="1" lang="ja-JP" altLang="en-US" sz="2400" dirty="0" smtClean="0">
                <a:latin typeface="HGMaruGothicMPRO" charset="-128"/>
                <a:ea typeface="HGMaruGothicMPRO" charset="-128"/>
                <a:cs typeface="HGMaruGothicMPRO" charset="-128"/>
              </a:rPr>
              <a:t>課題特定</a:t>
            </a:r>
            <a:endParaRPr kumimoji="1" lang="ja-JP" altLang="en-US" sz="2400" dirty="0">
              <a:latin typeface="HGMaruGothicMPRO" charset="-128"/>
              <a:ea typeface="HGMaruGothicMPRO" charset="-128"/>
              <a:cs typeface="HGMaruGothicMPRO" charset="-128"/>
            </a:endParaRPr>
          </a:p>
        </p:txBody>
      </p:sp>
      <p:sp>
        <p:nvSpPr>
          <p:cNvPr id="91" name="テキスト ボックス 90"/>
          <p:cNvSpPr txBox="1"/>
          <p:nvPr/>
        </p:nvSpPr>
        <p:spPr>
          <a:xfrm>
            <a:off x="5932032" y="3283327"/>
            <a:ext cx="2339102" cy="461665"/>
          </a:xfrm>
          <a:prstGeom prst="rect">
            <a:avLst/>
          </a:prstGeom>
          <a:noFill/>
        </p:spPr>
        <p:txBody>
          <a:bodyPr wrap="none" rtlCol="0">
            <a:spAutoFit/>
          </a:bodyPr>
          <a:lstStyle/>
          <a:p>
            <a:r>
              <a:rPr kumimoji="1" lang="ja-JP" altLang="en-US" sz="2400" dirty="0" smtClean="0">
                <a:latin typeface="HGMaruGothicMPRO" charset="-128"/>
                <a:ea typeface="HGMaruGothicMPRO" charset="-128"/>
                <a:cs typeface="HGMaruGothicMPRO" charset="-128"/>
              </a:rPr>
              <a:t>アクション決め</a:t>
            </a:r>
            <a:endParaRPr kumimoji="1" lang="ja-JP" altLang="en-US" sz="2400" dirty="0">
              <a:latin typeface="HGMaruGothicMPRO" charset="-128"/>
              <a:ea typeface="HGMaruGothicMPRO" charset="-128"/>
              <a:cs typeface="HGMaruGothicMPRO" charset="-128"/>
            </a:endParaRPr>
          </a:p>
        </p:txBody>
      </p:sp>
      <p:sp>
        <p:nvSpPr>
          <p:cNvPr id="92" name="正方形/長方形 91"/>
          <p:cNvSpPr/>
          <p:nvPr/>
        </p:nvSpPr>
        <p:spPr bwMode="auto">
          <a:xfrm>
            <a:off x="8449595" y="1577758"/>
            <a:ext cx="421707" cy="2029019"/>
          </a:xfrm>
          <a:prstGeom prst="rect">
            <a:avLst/>
          </a:prstGeom>
          <a:ln>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eaVert"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0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スプリント終了</a:t>
            </a:r>
            <a:endParaRPr kumimoji="0" lang="ja-JP" altLang="en-US" sz="20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3" name="正方形/長方形 92"/>
          <p:cNvSpPr/>
          <p:nvPr/>
        </p:nvSpPr>
        <p:spPr bwMode="auto">
          <a:xfrm>
            <a:off x="4895422" y="4547377"/>
            <a:ext cx="421707" cy="2029019"/>
          </a:xfrm>
          <a:prstGeom prst="rect">
            <a:avLst/>
          </a:prstGeom>
          <a:ln>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eaVert"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0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スプリント終了</a:t>
            </a:r>
            <a:endParaRPr kumimoji="0" lang="ja-JP" altLang="en-US" sz="20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4" name="正方形/長方形 93"/>
          <p:cNvSpPr/>
          <p:nvPr/>
        </p:nvSpPr>
        <p:spPr>
          <a:xfrm>
            <a:off x="539689" y="4006775"/>
            <a:ext cx="1418978" cy="646331"/>
          </a:xfrm>
          <a:prstGeom prst="rect">
            <a:avLst/>
          </a:prstGeom>
        </p:spPr>
        <p:txBody>
          <a:bodyPr wrap="none">
            <a:spAutoFit/>
          </a:bodyPr>
          <a:lstStyle/>
          <a:p>
            <a:r>
              <a:rPr lang="en-US" altLang="ja-JP" sz="3600" dirty="0" smtClean="0">
                <a:latin typeface="HGMaruGothicMPRO" charset="-128"/>
                <a:ea typeface="HGMaruGothicMPRO" charset="-128"/>
                <a:cs typeface="HGMaruGothicMPRO" charset="-128"/>
              </a:rPr>
              <a:t>LeSS</a:t>
            </a:r>
            <a:endParaRPr lang="en-US" altLang="ja-JP" sz="3600" dirty="0">
              <a:latin typeface="HGMaruGothicMPRO" charset="-128"/>
              <a:ea typeface="HGMaruGothicMPRO" charset="-128"/>
              <a:cs typeface="HGMaruGothicMPRO" charset="-128"/>
            </a:endParaRPr>
          </a:p>
        </p:txBody>
      </p:sp>
      <p:sp>
        <p:nvSpPr>
          <p:cNvPr id="95" name="テキスト ボックス 94"/>
          <p:cNvSpPr txBox="1"/>
          <p:nvPr/>
        </p:nvSpPr>
        <p:spPr>
          <a:xfrm>
            <a:off x="5622378" y="6008200"/>
            <a:ext cx="2449710" cy="830997"/>
          </a:xfrm>
          <a:prstGeom prst="rect">
            <a:avLst/>
          </a:prstGeom>
          <a:noFill/>
        </p:spPr>
        <p:txBody>
          <a:bodyPr wrap="none" rtlCol="0">
            <a:spAutoFit/>
          </a:bodyPr>
          <a:lstStyle/>
          <a:p>
            <a:r>
              <a:rPr lang="en-US" altLang="ja-JP" sz="2400" dirty="0" smtClean="0">
                <a:latin typeface="HGMaruGothicMPRO" charset="-128"/>
                <a:ea typeface="HGMaruGothicMPRO" charset="-128"/>
                <a:cs typeface="HGMaruGothicMPRO" charset="-128"/>
              </a:rPr>
              <a:t>(</a:t>
            </a:r>
            <a:r>
              <a:rPr lang="ja-JP" altLang="en-US" sz="2400" dirty="0" smtClean="0">
                <a:latin typeface="HGMaruGothicMPRO" charset="-128"/>
                <a:ea typeface="HGMaruGothicMPRO" charset="-128"/>
                <a:cs typeface="HGMaruGothicMPRO" charset="-128"/>
              </a:rPr>
              <a:t>次スプリントの</a:t>
            </a:r>
            <a:endParaRPr lang="en-US" altLang="ja-JP" sz="2400" dirty="0" smtClean="0">
              <a:latin typeface="HGMaruGothicMPRO" charset="-128"/>
              <a:ea typeface="HGMaruGothicMPRO" charset="-128"/>
              <a:cs typeface="HGMaruGothicMPRO" charset="-128"/>
            </a:endParaRPr>
          </a:p>
          <a:p>
            <a:r>
              <a:rPr lang="ja-JP" altLang="en-US" sz="2400" dirty="0" smtClean="0">
                <a:latin typeface="HGMaruGothicMPRO" charset="-128"/>
                <a:ea typeface="HGMaruGothicMPRO" charset="-128"/>
                <a:cs typeface="HGMaruGothicMPRO" charset="-128"/>
              </a:rPr>
              <a:t>早い時期に実施</a:t>
            </a:r>
            <a:r>
              <a:rPr lang="en-US" altLang="ja-JP" sz="2400" dirty="0" smtClean="0">
                <a:latin typeface="HGMaruGothicMPRO" charset="-128"/>
                <a:ea typeface="HGMaruGothicMPRO" charset="-128"/>
                <a:cs typeface="HGMaruGothicMPRO" charset="-128"/>
              </a:rPr>
              <a:t>)</a:t>
            </a:r>
            <a:endParaRPr kumimoji="1" lang="en-US" altLang="ja-JP" sz="2400" dirty="0" smtClean="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244570365"/>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チーム分割</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p>
          <a:p>
            <a:pPr lvl="1"/>
            <a:r>
              <a:rPr lang="ja-JP" altLang="en-US" dirty="0" smtClean="0"/>
              <a:t>依存関係の最小化</a:t>
            </a:r>
            <a:endParaRPr lang="en-US" altLang="ja-JP" dirty="0" smtClean="0"/>
          </a:p>
          <a:p>
            <a:pPr lvl="2"/>
            <a:r>
              <a:rPr lang="ja-JP" altLang="en-US" dirty="0" smtClean="0"/>
              <a:t>それ以上何も教えてくれない。</a:t>
            </a:r>
            <a:r>
              <a:rPr lang="en-US" altLang="ja-JP" dirty="0" err="1" smtClean="0"/>
              <a:t>ww</a:t>
            </a:r>
            <a:endParaRPr lang="en-US" altLang="ja-JP" dirty="0" smtClean="0"/>
          </a:p>
          <a:p>
            <a:pPr lvl="2"/>
            <a:r>
              <a:rPr kumimoji="1" lang="ja-JP" altLang="en-US" dirty="0" smtClean="0"/>
              <a:t>スクラム同様ソフトウエア開発にも適用しやすい？</a:t>
            </a:r>
            <a:endParaRPr kumimoji="1" lang="en-US" altLang="ja-JP" dirty="0" smtClean="0"/>
          </a:p>
          <a:p>
            <a:pPr lvl="2"/>
            <a:endParaRPr lang="en-US" altLang="ja-JP" dirty="0"/>
          </a:p>
          <a:p>
            <a:r>
              <a:rPr kumimoji="1" lang="en-US" altLang="ja-JP" dirty="0" err="1" smtClean="0"/>
              <a:t>LeSS</a:t>
            </a:r>
            <a:endParaRPr kumimoji="1" lang="en-US" altLang="ja-JP" dirty="0" smtClean="0"/>
          </a:p>
          <a:p>
            <a:pPr lvl="1"/>
            <a:r>
              <a:rPr lang="ja-JP" altLang="en-US" dirty="0" smtClean="0"/>
              <a:t>基本的にフィーチャーチーム推奨</a:t>
            </a:r>
            <a:endParaRPr lang="en-US" altLang="ja-JP" dirty="0" smtClean="0"/>
          </a:p>
          <a:p>
            <a:pPr lvl="2"/>
            <a:r>
              <a:rPr kumimoji="1" lang="ja-JP" altLang="en-US" dirty="0" smtClean="0"/>
              <a:t>わかりやすい。</a:t>
            </a:r>
            <a:endParaRPr kumimoji="1" lang="en-US" altLang="ja-JP" dirty="0" smtClean="0"/>
          </a:p>
          <a:p>
            <a:pPr lvl="2"/>
            <a:r>
              <a:rPr lang="ja-JP" altLang="en-US" dirty="0" smtClean="0"/>
              <a:t>詳細に解説されている。</a:t>
            </a:r>
            <a:endParaRPr kumimoji="1" lang="ja-JP" altLang="en-US" dirty="0"/>
          </a:p>
        </p:txBody>
      </p:sp>
    </p:spTree>
    <p:extLst>
      <p:ext uri="{BB962C8B-B14F-4D97-AF65-F5344CB8AC3E}">
        <p14:creationId xmlns:p14="http://schemas.microsoft.com/office/powerpoint/2010/main" val="67297094"/>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Scrum</a:t>
            </a:r>
            <a:r>
              <a:rPr kumimoji="1" lang="ja-JP" altLang="en-US" dirty="0" smtClean="0"/>
              <a:t>には無いチーム</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p>
          <a:p>
            <a:pPr lvl="1"/>
            <a:r>
              <a:rPr lang="en-US" altLang="ja-JP" dirty="0" smtClean="0"/>
              <a:t>Nexus</a:t>
            </a:r>
            <a:r>
              <a:rPr lang="ja-JP" altLang="en-US" dirty="0" smtClean="0"/>
              <a:t>統合チームが存在する。</a:t>
            </a:r>
            <a:endParaRPr lang="en-US" altLang="ja-JP" dirty="0" smtClean="0"/>
          </a:p>
          <a:p>
            <a:pPr lvl="2"/>
            <a:r>
              <a:rPr lang="ja-JP" altLang="en-US" dirty="0" smtClean="0"/>
              <a:t>必須、マネージャーチームではない。</a:t>
            </a:r>
            <a:endParaRPr kumimoji="1" lang="en-US" altLang="ja-JP" dirty="0" smtClean="0"/>
          </a:p>
          <a:p>
            <a:pPr lvl="1"/>
            <a:endParaRPr lang="en-US" altLang="ja-JP" dirty="0" smtClean="0"/>
          </a:p>
          <a:p>
            <a:r>
              <a:rPr lang="en-US" altLang="ja-JP" dirty="0" smtClean="0"/>
              <a:t>LeSS</a:t>
            </a:r>
          </a:p>
          <a:p>
            <a:pPr lvl="1"/>
            <a:r>
              <a:rPr lang="ja-JP" altLang="en-US" dirty="0" smtClean="0"/>
              <a:t>プロダクトグループ</a:t>
            </a:r>
            <a:r>
              <a:rPr lang="en-US" altLang="ja-JP" dirty="0" smtClean="0"/>
              <a:t>(</a:t>
            </a:r>
            <a:r>
              <a:rPr lang="ja-JP" altLang="en-US" dirty="0" smtClean="0"/>
              <a:t>マネージャー</a:t>
            </a:r>
            <a:r>
              <a:rPr lang="en-US" altLang="ja-JP" dirty="0" smtClean="0"/>
              <a:t>)</a:t>
            </a:r>
          </a:p>
          <a:p>
            <a:pPr lvl="1"/>
            <a:r>
              <a:rPr lang="en-US" altLang="ja-JP" dirty="0" smtClean="0"/>
              <a:t>Undone</a:t>
            </a:r>
            <a:r>
              <a:rPr lang="ja-JP" altLang="en-US" dirty="0" smtClean="0"/>
              <a:t>チーム</a:t>
            </a:r>
            <a:endParaRPr lang="en-US" altLang="ja-JP" dirty="0" smtClean="0"/>
          </a:p>
          <a:p>
            <a:pPr lvl="1"/>
            <a:r>
              <a:rPr kumimoji="1" lang="ja-JP" altLang="en-US" dirty="0" smtClean="0"/>
              <a:t>プロダクトオーナーチーム</a:t>
            </a:r>
            <a:endParaRPr kumimoji="1" lang="en-US" altLang="ja-JP" dirty="0" smtClean="0"/>
          </a:p>
        </p:txBody>
      </p:sp>
    </p:spTree>
    <p:extLst>
      <p:ext uri="{BB962C8B-B14F-4D97-AF65-F5344CB8AC3E}">
        <p14:creationId xmlns:p14="http://schemas.microsoft.com/office/powerpoint/2010/main" val="581281690"/>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p:cNvPicPr>
            <a:picLocks noChangeAspect="1"/>
          </p:cNvPicPr>
          <p:nvPr/>
        </p:nvPicPr>
        <p:blipFill>
          <a:blip r:embed="rId2"/>
          <a:stretch>
            <a:fillRect/>
          </a:stretch>
        </p:blipFill>
        <p:spPr>
          <a:xfrm>
            <a:off x="2711506" y="4118718"/>
            <a:ext cx="6401691" cy="2113793"/>
          </a:xfrm>
          <a:prstGeom prst="rect">
            <a:avLst/>
          </a:prstGeom>
        </p:spPr>
      </p:pic>
      <p:sp>
        <p:nvSpPr>
          <p:cNvPr id="2" name="タイトル 1"/>
          <p:cNvSpPr>
            <a:spLocks noGrp="1"/>
          </p:cNvSpPr>
          <p:nvPr>
            <p:ph type="title"/>
          </p:nvPr>
        </p:nvSpPr>
        <p:spPr/>
        <p:txBody>
          <a:bodyPr/>
          <a:lstStyle/>
          <a:p>
            <a:r>
              <a:rPr kumimoji="1" lang="en-US" altLang="ja-JP" dirty="0" smtClean="0"/>
              <a:t>Undone</a:t>
            </a:r>
            <a:r>
              <a:rPr kumimoji="1" lang="ja-JP" altLang="en-US" dirty="0" smtClean="0"/>
              <a:t>への対処</a:t>
            </a:r>
            <a:endParaRPr kumimoji="1" lang="ja-JP" altLang="en-US" dirty="0"/>
          </a:p>
        </p:txBody>
      </p:sp>
      <p:sp>
        <p:nvSpPr>
          <p:cNvPr id="3" name="コンテンツ プレースホルダー 2"/>
          <p:cNvSpPr>
            <a:spLocks noGrp="1"/>
          </p:cNvSpPr>
          <p:nvPr>
            <p:ph idx="1"/>
          </p:nvPr>
        </p:nvSpPr>
        <p:spPr>
          <a:xfrm>
            <a:off x="237509" y="1227550"/>
            <a:ext cx="8652159" cy="3424661"/>
          </a:xfrm>
        </p:spPr>
        <p:txBody>
          <a:bodyPr/>
          <a:lstStyle/>
          <a:p>
            <a:r>
              <a:rPr kumimoji="1" lang="en-US" altLang="ja-JP" sz="3200" dirty="0" smtClean="0"/>
              <a:t>Nexus</a:t>
            </a:r>
          </a:p>
          <a:p>
            <a:pPr lvl="1"/>
            <a:r>
              <a:rPr lang="en-US" altLang="ja-JP" sz="2800" dirty="0" err="1" smtClean="0"/>
              <a:t>Scrumble</a:t>
            </a:r>
            <a:r>
              <a:rPr lang="en-US" altLang="ja-JP" sz="2800" dirty="0" smtClean="0"/>
              <a:t>(Nexus Guide</a:t>
            </a:r>
            <a:r>
              <a:rPr lang="ja-JP" altLang="en-US" sz="2800" dirty="0" smtClean="0"/>
              <a:t>外</a:t>
            </a:r>
            <a:r>
              <a:rPr lang="en-US" altLang="ja-JP" sz="2800" dirty="0" smtClean="0"/>
              <a:t>)</a:t>
            </a:r>
          </a:p>
          <a:p>
            <a:pPr lvl="1"/>
            <a:endParaRPr lang="en-US" altLang="ja-JP" sz="2800" dirty="0"/>
          </a:p>
          <a:p>
            <a:pPr lvl="1"/>
            <a:endParaRPr lang="en-US" altLang="ja-JP" sz="2800" dirty="0" smtClean="0"/>
          </a:p>
          <a:p>
            <a:pPr lvl="1"/>
            <a:endParaRPr lang="en-US" altLang="ja-JP" sz="2800" dirty="0" smtClean="0"/>
          </a:p>
          <a:p>
            <a:r>
              <a:rPr kumimoji="1" lang="en-US" altLang="ja-JP" sz="3200" dirty="0" smtClean="0"/>
              <a:t>LeSS</a:t>
            </a:r>
          </a:p>
          <a:p>
            <a:pPr lvl="1"/>
            <a:r>
              <a:rPr lang="en-US" altLang="ja-JP" sz="2800" dirty="0" smtClean="0"/>
              <a:t>Undone </a:t>
            </a:r>
            <a:r>
              <a:rPr lang="ja-JP" altLang="en-US" sz="2800" dirty="0" smtClean="0"/>
              <a:t>チーム</a:t>
            </a:r>
            <a:endParaRPr lang="en-US" altLang="ja-JP" sz="2800" dirty="0" smtClean="0"/>
          </a:p>
        </p:txBody>
      </p:sp>
      <p:sp>
        <p:nvSpPr>
          <p:cNvPr id="6" name="正方形/長方形 5"/>
          <p:cNvSpPr/>
          <p:nvPr/>
        </p:nvSpPr>
        <p:spPr>
          <a:xfrm>
            <a:off x="437438" y="3318250"/>
            <a:ext cx="7959225" cy="307777"/>
          </a:xfrm>
          <a:prstGeom prst="rect">
            <a:avLst/>
          </a:prstGeom>
        </p:spPr>
        <p:txBody>
          <a:bodyPr wrap="square">
            <a:spAutoFit/>
          </a:bodyPr>
          <a:lstStyle/>
          <a:p>
            <a:r>
              <a:rPr lang="ja-JP" altLang="en-US" sz="1400" dirty="0"/>
              <a:t>https://kenschwaber.wordpress.com/2015/09/28/scaling-the-nexus-and-scrumbling/</a:t>
            </a:r>
          </a:p>
        </p:txBody>
      </p:sp>
      <p:sp>
        <p:nvSpPr>
          <p:cNvPr id="7" name="円/楕円 6"/>
          <p:cNvSpPr/>
          <p:nvPr/>
        </p:nvSpPr>
        <p:spPr bwMode="auto">
          <a:xfrm>
            <a:off x="1620252" y="2450823"/>
            <a:ext cx="1091254" cy="737484"/>
          </a:xfrm>
          <a:prstGeom prst="ellipse">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dirty="0" smtClean="0">
                <a:solidFill>
                  <a:srgbClr val="000000"/>
                </a:solidFill>
                <a:latin typeface="ヒラギノ角ゴ Pro W3" charset="0"/>
                <a:ea typeface="ヒラギノ角ゴ Pro W3" charset="0"/>
                <a:cs typeface="ヒラギノ角ゴ Pro W3" charset="0"/>
                <a:sym typeface="ヒラギノ角ゴ Pro W3" charset="0"/>
              </a:rPr>
              <a:t>Sprint</a:t>
            </a:r>
            <a:endParaRPr kumimoji="0" lang="en-US" altLang="ja-JP" sz="14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円/楕円 7"/>
          <p:cNvSpPr/>
          <p:nvPr/>
        </p:nvSpPr>
        <p:spPr bwMode="auto">
          <a:xfrm>
            <a:off x="2711506" y="2402966"/>
            <a:ext cx="1093596" cy="855188"/>
          </a:xfrm>
          <a:prstGeom prst="ellipse">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Sprint</a:t>
            </a:r>
            <a:endParaRPr kumimoji="0" lang="ja-JP" altLang="en-US" sz="14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 name="円/楕円 8"/>
          <p:cNvSpPr/>
          <p:nvPr/>
        </p:nvSpPr>
        <p:spPr bwMode="auto">
          <a:xfrm>
            <a:off x="5257797" y="2402966"/>
            <a:ext cx="1171074" cy="801652"/>
          </a:xfrm>
          <a:prstGeom prst="ellipse">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Sprint</a:t>
            </a:r>
            <a:endParaRPr kumimoji="0" lang="ja-JP" altLang="en-US" sz="14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 name="円/楕円 9"/>
          <p:cNvSpPr/>
          <p:nvPr/>
        </p:nvSpPr>
        <p:spPr bwMode="auto">
          <a:xfrm>
            <a:off x="6443817" y="2402966"/>
            <a:ext cx="1171074" cy="801652"/>
          </a:xfrm>
          <a:prstGeom prst="ellipse">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Sprint</a:t>
            </a:r>
            <a:endParaRPr kumimoji="0" lang="ja-JP" altLang="en-US" sz="14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円/楕円 10"/>
          <p:cNvSpPr/>
          <p:nvPr/>
        </p:nvSpPr>
        <p:spPr bwMode="auto">
          <a:xfrm>
            <a:off x="3802760" y="2342870"/>
            <a:ext cx="1446524" cy="953390"/>
          </a:xfrm>
          <a:prstGeom prst="ellipse">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b="0" i="0" u="none" strike="noStrike" cap="none" normalizeH="0" baseline="0" smtClean="0">
                <a:ln>
                  <a:noFill/>
                </a:ln>
                <a:solidFill>
                  <a:srgbClr val="000000"/>
                </a:solidFill>
                <a:effectLst/>
                <a:latin typeface="ヒラギノ角ゴ Pro W3" charset="0"/>
                <a:ea typeface="ヒラギノ角ゴ Pro W3" charset="0"/>
                <a:cs typeface="ヒラギノ角ゴ Pro W3" charset="0"/>
                <a:sym typeface="ヒラギノ角ゴ Pro W3" charset="0"/>
              </a:rPr>
              <a:t>Scrumble</a:t>
            </a:r>
            <a:endParaRPr kumimoji="0" lang="ja-JP" altLang="en-US" sz="14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正方形/長方形 12"/>
          <p:cNvSpPr/>
          <p:nvPr/>
        </p:nvSpPr>
        <p:spPr>
          <a:xfrm>
            <a:off x="437438" y="6244752"/>
            <a:ext cx="8289467" cy="307777"/>
          </a:xfrm>
          <a:prstGeom prst="rect">
            <a:avLst/>
          </a:prstGeom>
        </p:spPr>
        <p:txBody>
          <a:bodyPr wrap="square">
            <a:spAutoFit/>
          </a:bodyPr>
          <a:lstStyle/>
          <a:p>
            <a:r>
              <a:rPr lang="ja-JP" altLang="en-US" sz="1400" dirty="0"/>
              <a:t>http://less.works/less/structure/organizational-structure.html</a:t>
            </a:r>
          </a:p>
        </p:txBody>
      </p:sp>
      <p:sp>
        <p:nvSpPr>
          <p:cNvPr id="4" name="正方形/長方形 3"/>
          <p:cNvSpPr/>
          <p:nvPr/>
        </p:nvSpPr>
        <p:spPr>
          <a:xfrm>
            <a:off x="437438" y="4749864"/>
            <a:ext cx="2820866" cy="461665"/>
          </a:xfrm>
          <a:prstGeom prst="rect">
            <a:avLst/>
          </a:prstGeom>
        </p:spPr>
        <p:txBody>
          <a:bodyPr wrap="square">
            <a:spAutoFit/>
          </a:bodyPr>
          <a:lstStyle/>
          <a:p>
            <a:pPr marL="15875" lvl="2"/>
            <a:r>
              <a:rPr lang="ja-JP" altLang="en-US" sz="2400" dirty="0" smtClean="0"/>
              <a:t>（理想</a:t>
            </a:r>
            <a:r>
              <a:rPr lang="ja-JP" altLang="en-US" sz="2400" dirty="0"/>
              <a:t>では</a:t>
            </a:r>
            <a:r>
              <a:rPr lang="ja-JP" altLang="en-US" sz="2400" smtClean="0"/>
              <a:t>ない）</a:t>
            </a:r>
            <a:endParaRPr lang="ja-JP" altLang="en-US" sz="2400" dirty="0"/>
          </a:p>
        </p:txBody>
      </p:sp>
      <p:sp>
        <p:nvSpPr>
          <p:cNvPr id="5" name="正方形/長方形 4"/>
          <p:cNvSpPr/>
          <p:nvPr/>
        </p:nvSpPr>
        <p:spPr bwMode="auto">
          <a:xfrm>
            <a:off x="6498769" y="4959798"/>
            <a:ext cx="1257302" cy="1284954"/>
          </a:xfrm>
          <a:prstGeom prst="rect">
            <a:avLst/>
          </a:prstGeom>
          <a:noFill/>
          <a:ln w="381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221584987"/>
      </p:ext>
    </p:extLst>
  </p:cSld>
  <p:clrMapOvr>
    <a:masterClrMapping/>
  </p:clrMapOv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015_kanataku_whi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タイトル（上）">
      <a:majorFont>
        <a:latin typeface="ヒラギノ角ゴ Std W8"/>
        <a:ea typeface="ヒラギノ角ゴ Std W8"/>
        <a:cs typeface="ヒラギノ角ゴ Std W8"/>
      </a:majorFont>
      <a:minorFont>
        <a:latin typeface="ヒラギノ角ゴ Pro W3"/>
        <a:ea typeface="ヒラギノ角ゴ Pro W3"/>
        <a:cs typeface="ヒラギノ角ゴ Pro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defRPr>
        </a:defPPr>
      </a:lstStyle>
    </a:lnDef>
  </a:objectDefaults>
  <a:extraClrSchemeLst>
    <a:extraClrScheme>
      <a:clrScheme name="タイトル（上）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プレゼンテーション4" id="{6DED2034-D723-2B4B-9D4E-B5A4A5F84B9B}" vid="{D4A1AEC6-7C6B-9544-A4E9-4EA2020FDD0F}"/>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2015_gaiax_kimura</Template>
  <TotalTime>8440</TotalTime>
  <Words>608</Words>
  <Application>Microsoft Macintosh PowerPoint</Application>
  <PresentationFormat>画面に合わせる (4:3)</PresentationFormat>
  <Paragraphs>111</Paragraphs>
  <Slides>13</Slides>
  <Notes>1</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13</vt:i4>
      </vt:variant>
    </vt:vector>
  </HeadingPairs>
  <TitlesOfParts>
    <vt:vector size="23" baseType="lpstr">
      <vt:lpstr>helvetica</vt:lpstr>
      <vt:lpstr>HGMaruGothicMPRO</vt:lpstr>
      <vt:lpstr>HGPSoeiKakugothicUB</vt:lpstr>
      <vt:lpstr>Wingdings</vt:lpstr>
      <vt:lpstr>Yu Gothic</vt:lpstr>
      <vt:lpstr>ヒラギノ角ゴ Pro W3</vt:lpstr>
      <vt:lpstr>ヒラギノ角ゴ Std W8</vt:lpstr>
      <vt:lpstr>メイリオ</vt:lpstr>
      <vt:lpstr>Arial</vt:lpstr>
      <vt:lpstr>2015_kanataku_white</vt:lpstr>
      <vt:lpstr>Nexus と LeSS の比較</vt:lpstr>
      <vt:lpstr>共通点</vt:lpstr>
      <vt:lpstr>特徴的な言葉（抜粋）</vt:lpstr>
      <vt:lpstr>全体的な違い</vt:lpstr>
      <vt:lpstr>デイリースクラム</vt:lpstr>
      <vt:lpstr>レトロスペクティブ</vt:lpstr>
      <vt:lpstr>チーム分割</vt:lpstr>
      <vt:lpstr>Scrumには無いチーム</vt:lpstr>
      <vt:lpstr>Undoneへの対処</vt:lpstr>
      <vt:lpstr>LeSSに有ってNexusに無い物</vt:lpstr>
      <vt:lpstr>Nexusに有ってLeSSに無い物</vt:lpstr>
      <vt:lpstr>比較のまとめ</vt:lpstr>
      <vt:lpstr>最後に</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ユーザー</dc:creator>
  <cp:lastModifiedBy>守田憲司</cp:lastModifiedBy>
  <cp:revision>458</cp:revision>
  <dcterms:created xsi:type="dcterms:W3CDTF">2015-11-22T00:30:41Z</dcterms:created>
  <dcterms:modified xsi:type="dcterms:W3CDTF">2016-01-17T07:30:51Z</dcterms:modified>
</cp:coreProperties>
</file>

<file path=docProps/thumbnail.jpeg>
</file>